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0" r:id="rId4"/>
    <p:sldId id="258" r:id="rId5"/>
    <p:sldId id="261" r:id="rId6"/>
    <p:sldId id="262" r:id="rId7"/>
    <p:sldId id="280" r:id="rId8"/>
    <p:sldId id="257" r:id="rId9"/>
    <p:sldId id="263" r:id="rId10"/>
    <p:sldId id="264" r:id="rId11"/>
    <p:sldId id="279" r:id="rId12"/>
    <p:sldId id="265" r:id="rId13"/>
    <p:sldId id="271" r:id="rId14"/>
    <p:sldId id="266" r:id="rId15"/>
    <p:sldId id="268" r:id="rId16"/>
    <p:sldId id="293" r:id="rId17"/>
    <p:sldId id="272" r:id="rId18"/>
    <p:sldId id="267" r:id="rId19"/>
    <p:sldId id="294" r:id="rId20"/>
    <p:sldId id="274" r:id="rId21"/>
    <p:sldId id="275" r:id="rId22"/>
    <p:sldId id="289" r:id="rId23"/>
    <p:sldId id="284" r:id="rId24"/>
    <p:sldId id="288" r:id="rId25"/>
    <p:sldId id="287" r:id="rId26"/>
    <p:sldId id="277" r:id="rId27"/>
    <p:sldId id="285" r:id="rId28"/>
    <p:sldId id="292" r:id="rId29"/>
    <p:sldId id="286" r:id="rId30"/>
    <p:sldId id="282" r:id="rId31"/>
    <p:sldId id="283" r:id="rId32"/>
    <p:sldId id="290" r:id="rId33"/>
    <p:sldId id="278"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3" d="100"/>
          <a:sy n="113" d="100"/>
        </p:scale>
        <p:origin x="47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hyperlink" Target="../../Videos/12000.mkv" TargetMode="External"/><Relationship Id="rId2" Type="http://schemas.openxmlformats.org/officeDocument/2006/relationships/hyperlink" Target="../../Videos/7000.mkv" TargetMode="External"/><Relationship Id="rId1" Type="http://schemas.openxmlformats.org/officeDocument/2006/relationships/hyperlink" Target="../../Videos/3000.mkv" TargetMode="External"/><Relationship Id="rId4" Type="http://schemas.openxmlformats.org/officeDocument/2006/relationships/hyperlink" Target="../../Videos/22000.mkv" TargetMode="External"/></Relationships>
</file>

<file path=ppt/diagrams/_rels/drawing1.xml.rels><?xml version="1.0" encoding="UTF-8" standalone="yes"?>
<Relationships xmlns="http://schemas.openxmlformats.org/package/2006/relationships"><Relationship Id="rId3" Type="http://schemas.openxmlformats.org/officeDocument/2006/relationships/hyperlink" Target="../../Videos/12000.mkv" TargetMode="External"/><Relationship Id="rId2" Type="http://schemas.openxmlformats.org/officeDocument/2006/relationships/hyperlink" Target="../../Videos/7000.mkv" TargetMode="External"/><Relationship Id="rId1" Type="http://schemas.openxmlformats.org/officeDocument/2006/relationships/hyperlink" Target="../../Videos/3000.mkv" TargetMode="External"/><Relationship Id="rId4" Type="http://schemas.openxmlformats.org/officeDocument/2006/relationships/hyperlink" Target="../../Videos/22000.mkv" TargetMode="Externa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AAA8BD-9DFB-49F9-9267-1DFFE3EC22B2}"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9B4A5B8E-6090-401E-A8C5-DD204D3C9064}">
      <dgm:prSet/>
      <dgm:spPr/>
      <dgm:t>
        <a:bodyPr/>
        <a:lstStyle/>
        <a:p>
          <a:r>
            <a:rPr lang="en-US">
              <a:hlinkClick xmlns:r="http://schemas.openxmlformats.org/officeDocument/2006/relationships" r:id="rId1"/>
            </a:rPr>
            <a:t>..\..\Videos\3000.mkv</a:t>
          </a:r>
          <a:endParaRPr lang="en-US"/>
        </a:p>
      </dgm:t>
    </dgm:pt>
    <dgm:pt modelId="{EE182887-710E-4A72-B256-BC575A233452}" type="parTrans" cxnId="{A214D0DE-8C67-41C1-A6A7-11EF633CCDDC}">
      <dgm:prSet/>
      <dgm:spPr/>
      <dgm:t>
        <a:bodyPr/>
        <a:lstStyle/>
        <a:p>
          <a:endParaRPr lang="en-US"/>
        </a:p>
      </dgm:t>
    </dgm:pt>
    <dgm:pt modelId="{33E5C335-2031-4457-8239-25B2E091A55F}" type="sibTrans" cxnId="{A214D0DE-8C67-41C1-A6A7-11EF633CCDDC}">
      <dgm:prSet/>
      <dgm:spPr/>
      <dgm:t>
        <a:bodyPr/>
        <a:lstStyle/>
        <a:p>
          <a:endParaRPr lang="en-US"/>
        </a:p>
      </dgm:t>
    </dgm:pt>
    <dgm:pt modelId="{0C5A9290-66F6-4CC2-B084-A8523825BB35}">
      <dgm:prSet/>
      <dgm:spPr/>
      <dgm:t>
        <a:bodyPr/>
        <a:lstStyle/>
        <a:p>
          <a:r>
            <a:rPr lang="en-US">
              <a:hlinkClick xmlns:r="http://schemas.openxmlformats.org/officeDocument/2006/relationships" r:id="rId2"/>
            </a:rPr>
            <a:t>..\..\Videos\7000.mkv</a:t>
          </a:r>
          <a:endParaRPr lang="en-US"/>
        </a:p>
      </dgm:t>
    </dgm:pt>
    <dgm:pt modelId="{D455B9C9-054F-4261-8B22-413A7C17BC9B}" type="parTrans" cxnId="{F1D441E9-2019-4C61-AEE2-019C6F62FC29}">
      <dgm:prSet/>
      <dgm:spPr/>
      <dgm:t>
        <a:bodyPr/>
        <a:lstStyle/>
        <a:p>
          <a:endParaRPr lang="en-US"/>
        </a:p>
      </dgm:t>
    </dgm:pt>
    <dgm:pt modelId="{DE212AFB-208B-4AA0-AD06-EB773838E54F}" type="sibTrans" cxnId="{F1D441E9-2019-4C61-AEE2-019C6F62FC29}">
      <dgm:prSet/>
      <dgm:spPr/>
      <dgm:t>
        <a:bodyPr/>
        <a:lstStyle/>
        <a:p>
          <a:endParaRPr lang="en-US"/>
        </a:p>
      </dgm:t>
    </dgm:pt>
    <dgm:pt modelId="{3B6B1805-7BEA-4E0E-A830-BCDD74FCB087}">
      <dgm:prSet/>
      <dgm:spPr/>
      <dgm:t>
        <a:bodyPr/>
        <a:lstStyle/>
        <a:p>
          <a:r>
            <a:rPr lang="en-US">
              <a:hlinkClick xmlns:r="http://schemas.openxmlformats.org/officeDocument/2006/relationships" r:id="rId3"/>
            </a:rPr>
            <a:t>..\..\Videos\12000.mkv</a:t>
          </a:r>
          <a:endParaRPr lang="en-US"/>
        </a:p>
      </dgm:t>
    </dgm:pt>
    <dgm:pt modelId="{CAD45ACE-1142-4D0A-838A-F15A28FB5559}" type="parTrans" cxnId="{7BDFC43E-003C-492D-B191-0EEAE940CAE8}">
      <dgm:prSet/>
      <dgm:spPr/>
      <dgm:t>
        <a:bodyPr/>
        <a:lstStyle/>
        <a:p>
          <a:endParaRPr lang="en-US"/>
        </a:p>
      </dgm:t>
    </dgm:pt>
    <dgm:pt modelId="{A356BB53-E929-417E-90E3-5045A49C39CD}" type="sibTrans" cxnId="{7BDFC43E-003C-492D-B191-0EEAE940CAE8}">
      <dgm:prSet/>
      <dgm:spPr/>
      <dgm:t>
        <a:bodyPr/>
        <a:lstStyle/>
        <a:p>
          <a:endParaRPr lang="en-US"/>
        </a:p>
      </dgm:t>
    </dgm:pt>
    <dgm:pt modelId="{AD40CC8B-A541-492D-9A95-49D0F09E3405}">
      <dgm:prSet/>
      <dgm:spPr/>
      <dgm:t>
        <a:bodyPr/>
        <a:lstStyle/>
        <a:p>
          <a:r>
            <a:rPr lang="en-US">
              <a:hlinkClick xmlns:r="http://schemas.openxmlformats.org/officeDocument/2006/relationships" r:id="rId4"/>
            </a:rPr>
            <a:t>..\..\Videos\22000.mkv</a:t>
          </a:r>
          <a:endParaRPr lang="en-US"/>
        </a:p>
      </dgm:t>
    </dgm:pt>
    <dgm:pt modelId="{281C1C23-219D-4F0A-842E-3712311F9720}" type="parTrans" cxnId="{812B2F77-8FD9-4696-9051-5DD2A53AA209}">
      <dgm:prSet/>
      <dgm:spPr/>
      <dgm:t>
        <a:bodyPr/>
        <a:lstStyle/>
        <a:p>
          <a:endParaRPr lang="en-US"/>
        </a:p>
      </dgm:t>
    </dgm:pt>
    <dgm:pt modelId="{C2932B5C-F673-407D-BB00-667B98F6634E}" type="sibTrans" cxnId="{812B2F77-8FD9-4696-9051-5DD2A53AA209}">
      <dgm:prSet/>
      <dgm:spPr/>
      <dgm:t>
        <a:bodyPr/>
        <a:lstStyle/>
        <a:p>
          <a:endParaRPr lang="en-US"/>
        </a:p>
      </dgm:t>
    </dgm:pt>
    <dgm:pt modelId="{15FCDA12-FA7D-4A42-85D9-530896F4936A}" type="pres">
      <dgm:prSet presAssocID="{DEAAA8BD-9DFB-49F9-9267-1DFFE3EC22B2}" presName="linear" presStyleCnt="0">
        <dgm:presLayoutVars>
          <dgm:animLvl val="lvl"/>
          <dgm:resizeHandles val="exact"/>
        </dgm:presLayoutVars>
      </dgm:prSet>
      <dgm:spPr/>
    </dgm:pt>
    <dgm:pt modelId="{FB38D572-0F26-4A2D-BCBB-549B24E2D65E}" type="pres">
      <dgm:prSet presAssocID="{9B4A5B8E-6090-401E-A8C5-DD204D3C9064}" presName="parentText" presStyleLbl="node1" presStyleIdx="0" presStyleCnt="4">
        <dgm:presLayoutVars>
          <dgm:chMax val="0"/>
          <dgm:bulletEnabled val="1"/>
        </dgm:presLayoutVars>
      </dgm:prSet>
      <dgm:spPr/>
    </dgm:pt>
    <dgm:pt modelId="{05A5957D-020E-4679-872A-DC4C5765177C}" type="pres">
      <dgm:prSet presAssocID="{33E5C335-2031-4457-8239-25B2E091A55F}" presName="spacer" presStyleCnt="0"/>
      <dgm:spPr/>
    </dgm:pt>
    <dgm:pt modelId="{AD38CFDF-7FCB-4D86-8236-DD3705188408}" type="pres">
      <dgm:prSet presAssocID="{0C5A9290-66F6-4CC2-B084-A8523825BB35}" presName="parentText" presStyleLbl="node1" presStyleIdx="1" presStyleCnt="4">
        <dgm:presLayoutVars>
          <dgm:chMax val="0"/>
          <dgm:bulletEnabled val="1"/>
        </dgm:presLayoutVars>
      </dgm:prSet>
      <dgm:spPr/>
    </dgm:pt>
    <dgm:pt modelId="{B8E179DC-8C19-49FE-971F-D42A5A6A1A2C}" type="pres">
      <dgm:prSet presAssocID="{DE212AFB-208B-4AA0-AD06-EB773838E54F}" presName="spacer" presStyleCnt="0"/>
      <dgm:spPr/>
    </dgm:pt>
    <dgm:pt modelId="{721898B8-8D6F-40BA-83A7-F9F28275CE01}" type="pres">
      <dgm:prSet presAssocID="{3B6B1805-7BEA-4E0E-A830-BCDD74FCB087}" presName="parentText" presStyleLbl="node1" presStyleIdx="2" presStyleCnt="4">
        <dgm:presLayoutVars>
          <dgm:chMax val="0"/>
          <dgm:bulletEnabled val="1"/>
        </dgm:presLayoutVars>
      </dgm:prSet>
      <dgm:spPr/>
    </dgm:pt>
    <dgm:pt modelId="{F06E40ED-2861-4058-BEF9-85404BEAA79E}" type="pres">
      <dgm:prSet presAssocID="{A356BB53-E929-417E-90E3-5045A49C39CD}" presName="spacer" presStyleCnt="0"/>
      <dgm:spPr/>
    </dgm:pt>
    <dgm:pt modelId="{6E16FFB1-0A88-4EED-A541-EC36A9A3E1B6}" type="pres">
      <dgm:prSet presAssocID="{AD40CC8B-A541-492D-9A95-49D0F09E3405}" presName="parentText" presStyleLbl="node1" presStyleIdx="3" presStyleCnt="4">
        <dgm:presLayoutVars>
          <dgm:chMax val="0"/>
          <dgm:bulletEnabled val="1"/>
        </dgm:presLayoutVars>
      </dgm:prSet>
      <dgm:spPr/>
    </dgm:pt>
  </dgm:ptLst>
  <dgm:cxnLst>
    <dgm:cxn modelId="{64119901-BBA5-4CFC-86FC-C7B20F1570C2}" type="presOf" srcId="{0C5A9290-66F6-4CC2-B084-A8523825BB35}" destId="{AD38CFDF-7FCB-4D86-8236-DD3705188408}" srcOrd="0" destOrd="0" presId="urn:microsoft.com/office/officeart/2005/8/layout/vList2"/>
    <dgm:cxn modelId="{8235232E-3DCF-49D8-AB9F-137EF0EE6A29}" type="presOf" srcId="{AD40CC8B-A541-492D-9A95-49D0F09E3405}" destId="{6E16FFB1-0A88-4EED-A541-EC36A9A3E1B6}" srcOrd="0" destOrd="0" presId="urn:microsoft.com/office/officeart/2005/8/layout/vList2"/>
    <dgm:cxn modelId="{6104F635-29B4-4055-A13D-008891D61EFD}" type="presOf" srcId="{3B6B1805-7BEA-4E0E-A830-BCDD74FCB087}" destId="{721898B8-8D6F-40BA-83A7-F9F28275CE01}" srcOrd="0" destOrd="0" presId="urn:microsoft.com/office/officeart/2005/8/layout/vList2"/>
    <dgm:cxn modelId="{7BDFC43E-003C-492D-B191-0EEAE940CAE8}" srcId="{DEAAA8BD-9DFB-49F9-9267-1DFFE3EC22B2}" destId="{3B6B1805-7BEA-4E0E-A830-BCDD74FCB087}" srcOrd="2" destOrd="0" parTransId="{CAD45ACE-1142-4D0A-838A-F15A28FB5559}" sibTransId="{A356BB53-E929-417E-90E3-5045A49C39CD}"/>
    <dgm:cxn modelId="{7FBA0665-AE19-4452-B3DA-CA078B4CF882}" type="presOf" srcId="{9B4A5B8E-6090-401E-A8C5-DD204D3C9064}" destId="{FB38D572-0F26-4A2D-BCBB-549B24E2D65E}" srcOrd="0" destOrd="0" presId="urn:microsoft.com/office/officeart/2005/8/layout/vList2"/>
    <dgm:cxn modelId="{812B2F77-8FD9-4696-9051-5DD2A53AA209}" srcId="{DEAAA8BD-9DFB-49F9-9267-1DFFE3EC22B2}" destId="{AD40CC8B-A541-492D-9A95-49D0F09E3405}" srcOrd="3" destOrd="0" parTransId="{281C1C23-219D-4F0A-842E-3712311F9720}" sibTransId="{C2932B5C-F673-407D-BB00-667B98F6634E}"/>
    <dgm:cxn modelId="{24AAA191-9A6E-45A1-9B65-C981B873C9A5}" type="presOf" srcId="{DEAAA8BD-9DFB-49F9-9267-1DFFE3EC22B2}" destId="{15FCDA12-FA7D-4A42-85D9-530896F4936A}" srcOrd="0" destOrd="0" presId="urn:microsoft.com/office/officeart/2005/8/layout/vList2"/>
    <dgm:cxn modelId="{A214D0DE-8C67-41C1-A6A7-11EF633CCDDC}" srcId="{DEAAA8BD-9DFB-49F9-9267-1DFFE3EC22B2}" destId="{9B4A5B8E-6090-401E-A8C5-DD204D3C9064}" srcOrd="0" destOrd="0" parTransId="{EE182887-710E-4A72-B256-BC575A233452}" sibTransId="{33E5C335-2031-4457-8239-25B2E091A55F}"/>
    <dgm:cxn modelId="{F1D441E9-2019-4C61-AEE2-019C6F62FC29}" srcId="{DEAAA8BD-9DFB-49F9-9267-1DFFE3EC22B2}" destId="{0C5A9290-66F6-4CC2-B084-A8523825BB35}" srcOrd="1" destOrd="0" parTransId="{D455B9C9-054F-4261-8B22-413A7C17BC9B}" sibTransId="{DE212AFB-208B-4AA0-AD06-EB773838E54F}"/>
    <dgm:cxn modelId="{CCFFDCC8-6183-4BB0-A74D-F049C461B71E}" type="presParOf" srcId="{15FCDA12-FA7D-4A42-85D9-530896F4936A}" destId="{FB38D572-0F26-4A2D-BCBB-549B24E2D65E}" srcOrd="0" destOrd="0" presId="urn:microsoft.com/office/officeart/2005/8/layout/vList2"/>
    <dgm:cxn modelId="{591F84B8-296D-4476-82CD-08F2AEB1D07D}" type="presParOf" srcId="{15FCDA12-FA7D-4A42-85D9-530896F4936A}" destId="{05A5957D-020E-4679-872A-DC4C5765177C}" srcOrd="1" destOrd="0" presId="urn:microsoft.com/office/officeart/2005/8/layout/vList2"/>
    <dgm:cxn modelId="{CDDC7B38-4503-4148-BEAC-E2DAEFDC48D5}" type="presParOf" srcId="{15FCDA12-FA7D-4A42-85D9-530896F4936A}" destId="{AD38CFDF-7FCB-4D86-8236-DD3705188408}" srcOrd="2" destOrd="0" presId="urn:microsoft.com/office/officeart/2005/8/layout/vList2"/>
    <dgm:cxn modelId="{A68D06BF-20E1-4C3C-A759-D289B21C0746}" type="presParOf" srcId="{15FCDA12-FA7D-4A42-85D9-530896F4936A}" destId="{B8E179DC-8C19-49FE-971F-D42A5A6A1A2C}" srcOrd="3" destOrd="0" presId="urn:microsoft.com/office/officeart/2005/8/layout/vList2"/>
    <dgm:cxn modelId="{4A050D1F-58C4-4B90-B7CA-87962B0ED777}" type="presParOf" srcId="{15FCDA12-FA7D-4A42-85D9-530896F4936A}" destId="{721898B8-8D6F-40BA-83A7-F9F28275CE01}" srcOrd="4" destOrd="0" presId="urn:microsoft.com/office/officeart/2005/8/layout/vList2"/>
    <dgm:cxn modelId="{1826EA8F-82A2-4515-9CED-AF78BD3E4B57}" type="presParOf" srcId="{15FCDA12-FA7D-4A42-85D9-530896F4936A}" destId="{F06E40ED-2861-4058-BEF9-85404BEAA79E}" srcOrd="5" destOrd="0" presId="urn:microsoft.com/office/officeart/2005/8/layout/vList2"/>
    <dgm:cxn modelId="{CA9793BA-3D28-4408-A8BB-09931C1D3357}" type="presParOf" srcId="{15FCDA12-FA7D-4A42-85D9-530896F4936A}" destId="{6E16FFB1-0A88-4EED-A541-EC36A9A3E1B6}"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119F04-4908-4326-8C00-68657974C104}" type="doc">
      <dgm:prSet loTypeId="urn:microsoft.com/office/officeart/2008/layout/LinedList" loCatId="list" qsTypeId="urn:microsoft.com/office/officeart/2005/8/quickstyle/simple2" qsCatId="simple" csTypeId="urn:microsoft.com/office/officeart/2005/8/colors/accent0_3" csCatId="mainScheme"/>
      <dgm:spPr/>
      <dgm:t>
        <a:bodyPr/>
        <a:lstStyle/>
        <a:p>
          <a:endParaRPr lang="en-US"/>
        </a:p>
      </dgm:t>
    </dgm:pt>
    <dgm:pt modelId="{9897A2A9-8678-47DC-9995-9F471F237607}">
      <dgm:prSet/>
      <dgm:spPr/>
      <dgm:t>
        <a:bodyPr/>
        <a:lstStyle/>
        <a:p>
          <a:r>
            <a:rPr lang="en-US"/>
            <a:t>WANG Z, SCHAUL T, HESSEL M, et al., 2016. Dueling network architectures for deep reinforcement learning[C]</a:t>
          </a:r>
        </a:p>
      </dgm:t>
    </dgm:pt>
    <dgm:pt modelId="{1930BA74-8554-4EF2-BE95-D15DEEAD8FC7}" type="parTrans" cxnId="{71856A77-F0A4-4E4B-876C-8D3605152F51}">
      <dgm:prSet/>
      <dgm:spPr/>
      <dgm:t>
        <a:bodyPr/>
        <a:lstStyle/>
        <a:p>
          <a:endParaRPr lang="en-US"/>
        </a:p>
      </dgm:t>
    </dgm:pt>
    <dgm:pt modelId="{90EA0269-6FFE-4A9E-B9C5-8A74B07EE796}" type="sibTrans" cxnId="{71856A77-F0A4-4E4B-876C-8D3605152F51}">
      <dgm:prSet/>
      <dgm:spPr/>
      <dgm:t>
        <a:bodyPr/>
        <a:lstStyle/>
        <a:p>
          <a:endParaRPr lang="en-US"/>
        </a:p>
      </dgm:t>
    </dgm:pt>
    <dgm:pt modelId="{9873A89D-0BD7-45AA-9792-DB7FB5DE157E}">
      <dgm:prSet/>
      <dgm:spPr/>
      <dgm:t>
        <a:bodyPr/>
        <a:lstStyle/>
        <a:p>
          <a:r>
            <a:rPr lang="en-US"/>
            <a:t>VAN HASSELT H, GUEZ A, SILVER D, 2016. Deep reinforcement learning with double Q-learning[C]</a:t>
          </a:r>
        </a:p>
      </dgm:t>
    </dgm:pt>
    <dgm:pt modelId="{644DF825-9820-4BE9-9020-9643BF54D252}" type="parTrans" cxnId="{61C9FB73-F4A0-4F4C-A234-3532909C3405}">
      <dgm:prSet/>
      <dgm:spPr/>
      <dgm:t>
        <a:bodyPr/>
        <a:lstStyle/>
        <a:p>
          <a:endParaRPr lang="en-US"/>
        </a:p>
      </dgm:t>
    </dgm:pt>
    <dgm:pt modelId="{F43CEB51-B23C-49A0-9F59-FBB8819A2C8C}" type="sibTrans" cxnId="{61C9FB73-F4A0-4F4C-A234-3532909C3405}">
      <dgm:prSet/>
      <dgm:spPr/>
      <dgm:t>
        <a:bodyPr/>
        <a:lstStyle/>
        <a:p>
          <a:endParaRPr lang="en-US"/>
        </a:p>
      </dgm:t>
    </dgm:pt>
    <dgm:pt modelId="{937C2AC6-067C-4205-816F-190798CEA95E}">
      <dgm:prSet/>
      <dgm:spPr/>
      <dgm:t>
        <a:bodyPr/>
        <a:lstStyle/>
        <a:p>
          <a:r>
            <a:rPr lang="en-US"/>
            <a:t>SUTTON R S, BARTO A G, 2018. Reinforcement learning: An introduction[M]. MIT press</a:t>
          </a:r>
        </a:p>
      </dgm:t>
    </dgm:pt>
    <dgm:pt modelId="{766FBE6E-9A4E-43FA-9B30-0F58E87F32A9}" type="parTrans" cxnId="{640B04A4-A837-45AB-AE16-C503C4939244}">
      <dgm:prSet/>
      <dgm:spPr/>
      <dgm:t>
        <a:bodyPr/>
        <a:lstStyle/>
        <a:p>
          <a:endParaRPr lang="en-US"/>
        </a:p>
      </dgm:t>
    </dgm:pt>
    <dgm:pt modelId="{953AEE1B-6202-4570-AA6D-0209584DEAF8}" type="sibTrans" cxnId="{640B04A4-A837-45AB-AE16-C503C4939244}">
      <dgm:prSet/>
      <dgm:spPr/>
      <dgm:t>
        <a:bodyPr/>
        <a:lstStyle/>
        <a:p>
          <a:endParaRPr lang="en-US"/>
        </a:p>
      </dgm:t>
    </dgm:pt>
    <dgm:pt modelId="{D415A9AA-970A-4AAD-B6E4-558A8C00F264}">
      <dgm:prSet/>
      <dgm:spPr/>
      <dgm:t>
        <a:bodyPr/>
        <a:lstStyle/>
        <a:p>
          <a:r>
            <a:rPr lang="zh-CN"/>
            <a:t>董豪，</a:t>
          </a:r>
          <a:r>
            <a:rPr lang="en-US"/>
            <a:t>2020.7.</a:t>
          </a:r>
          <a:r>
            <a:rPr lang="zh-CN"/>
            <a:t>深度强化学习：基础、研究与应用 </a:t>
          </a:r>
          <a:r>
            <a:rPr lang="en-US"/>
            <a:t>,</a:t>
          </a:r>
          <a:r>
            <a:rPr lang="zh-CN"/>
            <a:t>电子工业出版社</a:t>
          </a:r>
          <a:r>
            <a:rPr lang="en-US"/>
            <a:t>.</a:t>
          </a:r>
        </a:p>
      </dgm:t>
    </dgm:pt>
    <dgm:pt modelId="{4F536F8C-2CDF-4BFF-A8CA-B1859D7F8D73}" type="parTrans" cxnId="{02B42BA6-2FDF-4D59-96A9-694651E4FD25}">
      <dgm:prSet/>
      <dgm:spPr/>
      <dgm:t>
        <a:bodyPr/>
        <a:lstStyle/>
        <a:p>
          <a:endParaRPr lang="en-US"/>
        </a:p>
      </dgm:t>
    </dgm:pt>
    <dgm:pt modelId="{B674578A-1285-4E9B-AE68-762D0BDA1846}" type="sibTrans" cxnId="{02B42BA6-2FDF-4D59-96A9-694651E4FD25}">
      <dgm:prSet/>
      <dgm:spPr/>
      <dgm:t>
        <a:bodyPr/>
        <a:lstStyle/>
        <a:p>
          <a:endParaRPr lang="en-US"/>
        </a:p>
      </dgm:t>
    </dgm:pt>
    <dgm:pt modelId="{770E7575-A05B-4AC1-9074-873F5EB5C050}" type="pres">
      <dgm:prSet presAssocID="{E3119F04-4908-4326-8C00-68657974C104}" presName="vert0" presStyleCnt="0">
        <dgm:presLayoutVars>
          <dgm:dir/>
          <dgm:animOne val="branch"/>
          <dgm:animLvl val="lvl"/>
        </dgm:presLayoutVars>
      </dgm:prSet>
      <dgm:spPr/>
    </dgm:pt>
    <dgm:pt modelId="{A355A717-C215-4D3B-BAA5-F0B6CA3D2DE5}" type="pres">
      <dgm:prSet presAssocID="{9897A2A9-8678-47DC-9995-9F471F237607}" presName="thickLine" presStyleLbl="alignNode1" presStyleIdx="0" presStyleCnt="4"/>
      <dgm:spPr/>
    </dgm:pt>
    <dgm:pt modelId="{BB2F8D6F-08FD-40FA-8186-259AA30C75E5}" type="pres">
      <dgm:prSet presAssocID="{9897A2A9-8678-47DC-9995-9F471F237607}" presName="horz1" presStyleCnt="0"/>
      <dgm:spPr/>
    </dgm:pt>
    <dgm:pt modelId="{FB8FD4DE-451D-4C71-9E84-AE39987B5622}" type="pres">
      <dgm:prSet presAssocID="{9897A2A9-8678-47DC-9995-9F471F237607}" presName="tx1" presStyleLbl="revTx" presStyleIdx="0" presStyleCnt="4"/>
      <dgm:spPr/>
    </dgm:pt>
    <dgm:pt modelId="{171BD878-B02A-4937-84CF-CF64E9810683}" type="pres">
      <dgm:prSet presAssocID="{9897A2A9-8678-47DC-9995-9F471F237607}" presName="vert1" presStyleCnt="0"/>
      <dgm:spPr/>
    </dgm:pt>
    <dgm:pt modelId="{5F32C7F9-2C66-43C8-85DF-35BA79096ABD}" type="pres">
      <dgm:prSet presAssocID="{9873A89D-0BD7-45AA-9792-DB7FB5DE157E}" presName="thickLine" presStyleLbl="alignNode1" presStyleIdx="1" presStyleCnt="4"/>
      <dgm:spPr/>
    </dgm:pt>
    <dgm:pt modelId="{3911C6F8-F3C5-442A-98EE-A3E6E94A9186}" type="pres">
      <dgm:prSet presAssocID="{9873A89D-0BD7-45AA-9792-DB7FB5DE157E}" presName="horz1" presStyleCnt="0"/>
      <dgm:spPr/>
    </dgm:pt>
    <dgm:pt modelId="{6574BB3B-EACC-4063-9F77-431EDBB444C8}" type="pres">
      <dgm:prSet presAssocID="{9873A89D-0BD7-45AA-9792-DB7FB5DE157E}" presName="tx1" presStyleLbl="revTx" presStyleIdx="1" presStyleCnt="4"/>
      <dgm:spPr/>
    </dgm:pt>
    <dgm:pt modelId="{A52321B2-31CA-4E5F-9551-3182CC37E315}" type="pres">
      <dgm:prSet presAssocID="{9873A89D-0BD7-45AA-9792-DB7FB5DE157E}" presName="vert1" presStyleCnt="0"/>
      <dgm:spPr/>
    </dgm:pt>
    <dgm:pt modelId="{9F7AA43B-A712-42C9-9F88-57F8E07F029D}" type="pres">
      <dgm:prSet presAssocID="{937C2AC6-067C-4205-816F-190798CEA95E}" presName="thickLine" presStyleLbl="alignNode1" presStyleIdx="2" presStyleCnt="4"/>
      <dgm:spPr/>
    </dgm:pt>
    <dgm:pt modelId="{6CE3B2F3-6FA6-458A-801A-302DCA187174}" type="pres">
      <dgm:prSet presAssocID="{937C2AC6-067C-4205-816F-190798CEA95E}" presName="horz1" presStyleCnt="0"/>
      <dgm:spPr/>
    </dgm:pt>
    <dgm:pt modelId="{BB754E6B-6707-41C1-A656-B9AD8B5E4F48}" type="pres">
      <dgm:prSet presAssocID="{937C2AC6-067C-4205-816F-190798CEA95E}" presName="tx1" presStyleLbl="revTx" presStyleIdx="2" presStyleCnt="4"/>
      <dgm:spPr/>
    </dgm:pt>
    <dgm:pt modelId="{79E1007E-DF48-4B31-8232-3B81DC03D181}" type="pres">
      <dgm:prSet presAssocID="{937C2AC6-067C-4205-816F-190798CEA95E}" presName="vert1" presStyleCnt="0"/>
      <dgm:spPr/>
    </dgm:pt>
    <dgm:pt modelId="{75E4FDF7-6720-4317-B10D-FF9A2EA1D939}" type="pres">
      <dgm:prSet presAssocID="{D415A9AA-970A-4AAD-B6E4-558A8C00F264}" presName="thickLine" presStyleLbl="alignNode1" presStyleIdx="3" presStyleCnt="4"/>
      <dgm:spPr/>
    </dgm:pt>
    <dgm:pt modelId="{D2DFFB0D-7EEA-4AA7-96B7-6B7EAFA5FB7E}" type="pres">
      <dgm:prSet presAssocID="{D415A9AA-970A-4AAD-B6E4-558A8C00F264}" presName="horz1" presStyleCnt="0"/>
      <dgm:spPr/>
    </dgm:pt>
    <dgm:pt modelId="{20520EEE-87C6-404D-9B11-49EA2F72E5C0}" type="pres">
      <dgm:prSet presAssocID="{D415A9AA-970A-4AAD-B6E4-558A8C00F264}" presName="tx1" presStyleLbl="revTx" presStyleIdx="3" presStyleCnt="4"/>
      <dgm:spPr/>
    </dgm:pt>
    <dgm:pt modelId="{A2C0A9F1-0389-4D49-B8FD-DA1BBE9BE82E}" type="pres">
      <dgm:prSet presAssocID="{D415A9AA-970A-4AAD-B6E4-558A8C00F264}" presName="vert1" presStyleCnt="0"/>
      <dgm:spPr/>
    </dgm:pt>
  </dgm:ptLst>
  <dgm:cxnLst>
    <dgm:cxn modelId="{AEF7AA24-B61A-4EC6-8005-583C39200B36}" type="presOf" srcId="{937C2AC6-067C-4205-816F-190798CEA95E}" destId="{BB754E6B-6707-41C1-A656-B9AD8B5E4F48}" srcOrd="0" destOrd="0" presId="urn:microsoft.com/office/officeart/2008/layout/LinedList"/>
    <dgm:cxn modelId="{61C9FB73-F4A0-4F4C-A234-3532909C3405}" srcId="{E3119F04-4908-4326-8C00-68657974C104}" destId="{9873A89D-0BD7-45AA-9792-DB7FB5DE157E}" srcOrd="1" destOrd="0" parTransId="{644DF825-9820-4BE9-9020-9643BF54D252}" sibTransId="{F43CEB51-B23C-49A0-9F59-FBB8819A2C8C}"/>
    <dgm:cxn modelId="{71856A77-F0A4-4E4B-876C-8D3605152F51}" srcId="{E3119F04-4908-4326-8C00-68657974C104}" destId="{9897A2A9-8678-47DC-9995-9F471F237607}" srcOrd="0" destOrd="0" parTransId="{1930BA74-8554-4EF2-BE95-D15DEEAD8FC7}" sibTransId="{90EA0269-6FFE-4A9E-B9C5-8A74B07EE796}"/>
    <dgm:cxn modelId="{640B04A4-A837-45AB-AE16-C503C4939244}" srcId="{E3119F04-4908-4326-8C00-68657974C104}" destId="{937C2AC6-067C-4205-816F-190798CEA95E}" srcOrd="2" destOrd="0" parTransId="{766FBE6E-9A4E-43FA-9B30-0F58E87F32A9}" sibTransId="{953AEE1B-6202-4570-AA6D-0209584DEAF8}"/>
    <dgm:cxn modelId="{50CBA0A5-8420-454E-BB13-28F4322E06C6}" type="presOf" srcId="{9897A2A9-8678-47DC-9995-9F471F237607}" destId="{FB8FD4DE-451D-4C71-9E84-AE39987B5622}" srcOrd="0" destOrd="0" presId="urn:microsoft.com/office/officeart/2008/layout/LinedList"/>
    <dgm:cxn modelId="{02B42BA6-2FDF-4D59-96A9-694651E4FD25}" srcId="{E3119F04-4908-4326-8C00-68657974C104}" destId="{D415A9AA-970A-4AAD-B6E4-558A8C00F264}" srcOrd="3" destOrd="0" parTransId="{4F536F8C-2CDF-4BFF-A8CA-B1859D7F8D73}" sibTransId="{B674578A-1285-4E9B-AE68-762D0BDA1846}"/>
    <dgm:cxn modelId="{9BBDF9A8-527E-44D7-990A-5AFC829BFAF9}" type="presOf" srcId="{E3119F04-4908-4326-8C00-68657974C104}" destId="{770E7575-A05B-4AC1-9074-873F5EB5C050}" srcOrd="0" destOrd="0" presId="urn:microsoft.com/office/officeart/2008/layout/LinedList"/>
    <dgm:cxn modelId="{263AE9AD-6B7E-4DEA-8F69-A485139E3DE4}" type="presOf" srcId="{D415A9AA-970A-4AAD-B6E4-558A8C00F264}" destId="{20520EEE-87C6-404D-9B11-49EA2F72E5C0}" srcOrd="0" destOrd="0" presId="urn:microsoft.com/office/officeart/2008/layout/LinedList"/>
    <dgm:cxn modelId="{0933B4BF-0054-4D39-A18C-5CC17B85B885}" type="presOf" srcId="{9873A89D-0BD7-45AA-9792-DB7FB5DE157E}" destId="{6574BB3B-EACC-4063-9F77-431EDBB444C8}" srcOrd="0" destOrd="0" presId="urn:microsoft.com/office/officeart/2008/layout/LinedList"/>
    <dgm:cxn modelId="{9AC7770D-4816-48BF-A8C1-BBFEA7C9AB1C}" type="presParOf" srcId="{770E7575-A05B-4AC1-9074-873F5EB5C050}" destId="{A355A717-C215-4D3B-BAA5-F0B6CA3D2DE5}" srcOrd="0" destOrd="0" presId="urn:microsoft.com/office/officeart/2008/layout/LinedList"/>
    <dgm:cxn modelId="{8E3AB244-C77C-4C95-B336-1BF39C48648A}" type="presParOf" srcId="{770E7575-A05B-4AC1-9074-873F5EB5C050}" destId="{BB2F8D6F-08FD-40FA-8186-259AA30C75E5}" srcOrd="1" destOrd="0" presId="urn:microsoft.com/office/officeart/2008/layout/LinedList"/>
    <dgm:cxn modelId="{DE76E981-C670-4181-B7C0-8B8E1C67F3F8}" type="presParOf" srcId="{BB2F8D6F-08FD-40FA-8186-259AA30C75E5}" destId="{FB8FD4DE-451D-4C71-9E84-AE39987B5622}" srcOrd="0" destOrd="0" presId="urn:microsoft.com/office/officeart/2008/layout/LinedList"/>
    <dgm:cxn modelId="{68471688-341E-45F8-A448-B5F3F75482FA}" type="presParOf" srcId="{BB2F8D6F-08FD-40FA-8186-259AA30C75E5}" destId="{171BD878-B02A-4937-84CF-CF64E9810683}" srcOrd="1" destOrd="0" presId="urn:microsoft.com/office/officeart/2008/layout/LinedList"/>
    <dgm:cxn modelId="{5E934770-8336-47E1-B135-EEF2B6D56584}" type="presParOf" srcId="{770E7575-A05B-4AC1-9074-873F5EB5C050}" destId="{5F32C7F9-2C66-43C8-85DF-35BA79096ABD}" srcOrd="2" destOrd="0" presId="urn:microsoft.com/office/officeart/2008/layout/LinedList"/>
    <dgm:cxn modelId="{FD369DF3-A995-4B09-AD33-C48EF5C2B66A}" type="presParOf" srcId="{770E7575-A05B-4AC1-9074-873F5EB5C050}" destId="{3911C6F8-F3C5-442A-98EE-A3E6E94A9186}" srcOrd="3" destOrd="0" presId="urn:microsoft.com/office/officeart/2008/layout/LinedList"/>
    <dgm:cxn modelId="{C6C8E175-6690-4627-B938-358255C98614}" type="presParOf" srcId="{3911C6F8-F3C5-442A-98EE-A3E6E94A9186}" destId="{6574BB3B-EACC-4063-9F77-431EDBB444C8}" srcOrd="0" destOrd="0" presId="urn:microsoft.com/office/officeart/2008/layout/LinedList"/>
    <dgm:cxn modelId="{ABB1CB6E-4994-4543-BF1A-B18D5D10CF04}" type="presParOf" srcId="{3911C6F8-F3C5-442A-98EE-A3E6E94A9186}" destId="{A52321B2-31CA-4E5F-9551-3182CC37E315}" srcOrd="1" destOrd="0" presId="urn:microsoft.com/office/officeart/2008/layout/LinedList"/>
    <dgm:cxn modelId="{D0EC3B53-A3EE-481C-AAEB-B48817AC7B73}" type="presParOf" srcId="{770E7575-A05B-4AC1-9074-873F5EB5C050}" destId="{9F7AA43B-A712-42C9-9F88-57F8E07F029D}" srcOrd="4" destOrd="0" presId="urn:microsoft.com/office/officeart/2008/layout/LinedList"/>
    <dgm:cxn modelId="{3CB238F6-5BF2-4793-9059-5A6454876B34}" type="presParOf" srcId="{770E7575-A05B-4AC1-9074-873F5EB5C050}" destId="{6CE3B2F3-6FA6-458A-801A-302DCA187174}" srcOrd="5" destOrd="0" presId="urn:microsoft.com/office/officeart/2008/layout/LinedList"/>
    <dgm:cxn modelId="{1A437182-A5FE-4B58-92D8-3C1ECE712A0F}" type="presParOf" srcId="{6CE3B2F3-6FA6-458A-801A-302DCA187174}" destId="{BB754E6B-6707-41C1-A656-B9AD8B5E4F48}" srcOrd="0" destOrd="0" presId="urn:microsoft.com/office/officeart/2008/layout/LinedList"/>
    <dgm:cxn modelId="{49FB23F9-5A07-4F68-9CAF-A096E5FA9207}" type="presParOf" srcId="{6CE3B2F3-6FA6-458A-801A-302DCA187174}" destId="{79E1007E-DF48-4B31-8232-3B81DC03D181}" srcOrd="1" destOrd="0" presId="urn:microsoft.com/office/officeart/2008/layout/LinedList"/>
    <dgm:cxn modelId="{2589D5C4-C404-427B-A5C1-C2A237089892}" type="presParOf" srcId="{770E7575-A05B-4AC1-9074-873F5EB5C050}" destId="{75E4FDF7-6720-4317-B10D-FF9A2EA1D939}" srcOrd="6" destOrd="0" presId="urn:microsoft.com/office/officeart/2008/layout/LinedList"/>
    <dgm:cxn modelId="{86522463-05AF-4225-9498-EE8C138ED26C}" type="presParOf" srcId="{770E7575-A05B-4AC1-9074-873F5EB5C050}" destId="{D2DFFB0D-7EEA-4AA7-96B7-6B7EAFA5FB7E}" srcOrd="7" destOrd="0" presId="urn:microsoft.com/office/officeart/2008/layout/LinedList"/>
    <dgm:cxn modelId="{8DDAF7CC-40F7-4424-8BE5-6EC8E22616DB}" type="presParOf" srcId="{D2DFFB0D-7EEA-4AA7-96B7-6B7EAFA5FB7E}" destId="{20520EEE-87C6-404D-9B11-49EA2F72E5C0}" srcOrd="0" destOrd="0" presId="urn:microsoft.com/office/officeart/2008/layout/LinedList"/>
    <dgm:cxn modelId="{1C0CDB4E-03EE-40F5-98A7-7311543CE068}" type="presParOf" srcId="{D2DFFB0D-7EEA-4AA7-96B7-6B7EAFA5FB7E}" destId="{A2C0A9F1-0389-4D49-B8FD-DA1BBE9BE82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38D572-0F26-4A2D-BCBB-549B24E2D65E}">
      <dsp:nvSpPr>
        <dsp:cNvPr id="0" name=""/>
        <dsp:cNvSpPr/>
      </dsp:nvSpPr>
      <dsp:spPr>
        <a:xfrm>
          <a:off x="0" y="36388"/>
          <a:ext cx="6478587" cy="102667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hlinkClick xmlns:r="http://schemas.openxmlformats.org/officeDocument/2006/relationships" r:id="rId1"/>
            </a:rPr>
            <a:t>..\..\Videos\3000.mkv</a:t>
          </a:r>
          <a:endParaRPr lang="en-US" sz="3900" kern="1200"/>
        </a:p>
      </dsp:txBody>
      <dsp:txXfrm>
        <a:off x="50118" y="86506"/>
        <a:ext cx="6378351" cy="926439"/>
      </dsp:txXfrm>
    </dsp:sp>
    <dsp:sp modelId="{AD38CFDF-7FCB-4D86-8236-DD3705188408}">
      <dsp:nvSpPr>
        <dsp:cNvPr id="0" name=""/>
        <dsp:cNvSpPr/>
      </dsp:nvSpPr>
      <dsp:spPr>
        <a:xfrm>
          <a:off x="0" y="1175383"/>
          <a:ext cx="6478587" cy="1026675"/>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hlinkClick xmlns:r="http://schemas.openxmlformats.org/officeDocument/2006/relationships" r:id="rId2"/>
            </a:rPr>
            <a:t>..\..\Videos\7000.mkv</a:t>
          </a:r>
          <a:endParaRPr lang="en-US" sz="3900" kern="1200"/>
        </a:p>
      </dsp:txBody>
      <dsp:txXfrm>
        <a:off x="50118" y="1225501"/>
        <a:ext cx="6378351" cy="926439"/>
      </dsp:txXfrm>
    </dsp:sp>
    <dsp:sp modelId="{721898B8-8D6F-40BA-83A7-F9F28275CE01}">
      <dsp:nvSpPr>
        <dsp:cNvPr id="0" name=""/>
        <dsp:cNvSpPr/>
      </dsp:nvSpPr>
      <dsp:spPr>
        <a:xfrm>
          <a:off x="0" y="2314379"/>
          <a:ext cx="6478587" cy="1026675"/>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hlinkClick xmlns:r="http://schemas.openxmlformats.org/officeDocument/2006/relationships" r:id="rId3"/>
            </a:rPr>
            <a:t>..\..\Videos\12000.mkv</a:t>
          </a:r>
          <a:endParaRPr lang="en-US" sz="3900" kern="1200"/>
        </a:p>
      </dsp:txBody>
      <dsp:txXfrm>
        <a:off x="50118" y="2364497"/>
        <a:ext cx="6378351" cy="926439"/>
      </dsp:txXfrm>
    </dsp:sp>
    <dsp:sp modelId="{6E16FFB1-0A88-4EED-A541-EC36A9A3E1B6}">
      <dsp:nvSpPr>
        <dsp:cNvPr id="0" name=""/>
        <dsp:cNvSpPr/>
      </dsp:nvSpPr>
      <dsp:spPr>
        <a:xfrm>
          <a:off x="0" y="3453374"/>
          <a:ext cx="6478587" cy="102667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hlinkClick xmlns:r="http://schemas.openxmlformats.org/officeDocument/2006/relationships" r:id="rId4"/>
            </a:rPr>
            <a:t>..\..\Videos\22000.mkv</a:t>
          </a:r>
          <a:endParaRPr lang="en-US" sz="3900" kern="1200"/>
        </a:p>
      </dsp:txBody>
      <dsp:txXfrm>
        <a:off x="50118" y="3503492"/>
        <a:ext cx="6378351" cy="9264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55A717-C215-4D3B-BAA5-F0B6CA3D2DE5}">
      <dsp:nvSpPr>
        <dsp:cNvPr id="0" name=""/>
        <dsp:cNvSpPr/>
      </dsp:nvSpPr>
      <dsp:spPr>
        <a:xfrm>
          <a:off x="0" y="0"/>
          <a:ext cx="10905066"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B8FD4DE-451D-4C71-9E84-AE39987B5622}">
      <dsp:nvSpPr>
        <dsp:cNvPr id="0" name=""/>
        <dsp:cNvSpPr/>
      </dsp:nvSpPr>
      <dsp:spPr>
        <a:xfrm>
          <a:off x="0" y="0"/>
          <a:ext cx="10905066" cy="1098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WANG Z, SCHAUL T, HESSEL M, et al., 2016. Dueling network architectures for deep reinforcement learning[C]</a:t>
          </a:r>
        </a:p>
      </dsp:txBody>
      <dsp:txXfrm>
        <a:off x="0" y="0"/>
        <a:ext cx="10905066" cy="1098495"/>
      </dsp:txXfrm>
    </dsp:sp>
    <dsp:sp modelId="{5F32C7F9-2C66-43C8-85DF-35BA79096ABD}">
      <dsp:nvSpPr>
        <dsp:cNvPr id="0" name=""/>
        <dsp:cNvSpPr/>
      </dsp:nvSpPr>
      <dsp:spPr>
        <a:xfrm>
          <a:off x="0" y="1098495"/>
          <a:ext cx="10905066"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6574BB3B-EACC-4063-9F77-431EDBB444C8}">
      <dsp:nvSpPr>
        <dsp:cNvPr id="0" name=""/>
        <dsp:cNvSpPr/>
      </dsp:nvSpPr>
      <dsp:spPr>
        <a:xfrm>
          <a:off x="0" y="1098495"/>
          <a:ext cx="10905066" cy="1098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VAN HASSELT H, GUEZ A, SILVER D, 2016. Deep reinforcement learning with double Q-learning[C]</a:t>
          </a:r>
        </a:p>
      </dsp:txBody>
      <dsp:txXfrm>
        <a:off x="0" y="1098495"/>
        <a:ext cx="10905066" cy="1098495"/>
      </dsp:txXfrm>
    </dsp:sp>
    <dsp:sp modelId="{9F7AA43B-A712-42C9-9F88-57F8E07F029D}">
      <dsp:nvSpPr>
        <dsp:cNvPr id="0" name=""/>
        <dsp:cNvSpPr/>
      </dsp:nvSpPr>
      <dsp:spPr>
        <a:xfrm>
          <a:off x="0" y="2196991"/>
          <a:ext cx="10905066"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BB754E6B-6707-41C1-A656-B9AD8B5E4F48}">
      <dsp:nvSpPr>
        <dsp:cNvPr id="0" name=""/>
        <dsp:cNvSpPr/>
      </dsp:nvSpPr>
      <dsp:spPr>
        <a:xfrm>
          <a:off x="0" y="2196990"/>
          <a:ext cx="10905066" cy="1098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SUTTON R S, BARTO A G, 2018. Reinforcement learning: An introduction[M]. MIT press</a:t>
          </a:r>
        </a:p>
      </dsp:txBody>
      <dsp:txXfrm>
        <a:off x="0" y="2196990"/>
        <a:ext cx="10905066" cy="1098495"/>
      </dsp:txXfrm>
    </dsp:sp>
    <dsp:sp modelId="{75E4FDF7-6720-4317-B10D-FF9A2EA1D939}">
      <dsp:nvSpPr>
        <dsp:cNvPr id="0" name=""/>
        <dsp:cNvSpPr/>
      </dsp:nvSpPr>
      <dsp:spPr>
        <a:xfrm>
          <a:off x="0" y="3295486"/>
          <a:ext cx="10905066"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20520EEE-87C6-404D-9B11-49EA2F72E5C0}">
      <dsp:nvSpPr>
        <dsp:cNvPr id="0" name=""/>
        <dsp:cNvSpPr/>
      </dsp:nvSpPr>
      <dsp:spPr>
        <a:xfrm>
          <a:off x="0" y="3295486"/>
          <a:ext cx="10905066" cy="1098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zh-CN" sz="2800" kern="1200"/>
            <a:t>董豪，</a:t>
          </a:r>
          <a:r>
            <a:rPr lang="en-US" sz="2800" kern="1200"/>
            <a:t>2020.7.</a:t>
          </a:r>
          <a:r>
            <a:rPr lang="zh-CN" sz="2800" kern="1200"/>
            <a:t>深度强化学习：基础、研究与应用 </a:t>
          </a:r>
          <a:r>
            <a:rPr lang="en-US" sz="2800" kern="1200"/>
            <a:t>,</a:t>
          </a:r>
          <a:r>
            <a:rPr lang="zh-CN" sz="2800" kern="1200"/>
            <a:t>电子工业出版社</a:t>
          </a:r>
          <a:r>
            <a:rPr lang="en-US" sz="2800" kern="1200"/>
            <a:t>.</a:t>
          </a:r>
        </a:p>
      </dsp:txBody>
      <dsp:txXfrm>
        <a:off x="0" y="3295486"/>
        <a:ext cx="10905066" cy="109849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E51AA6-653A-73B0-9CCB-DD2287E1D79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400805B-DB7D-3154-1539-FDEA9CC2B0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5DE7BEF-1510-8340-CD96-39C549D55763}"/>
              </a:ext>
            </a:extLst>
          </p:cNvPr>
          <p:cNvSpPr>
            <a:spLocks noGrp="1"/>
          </p:cNvSpPr>
          <p:nvPr>
            <p:ph type="dt" sz="half" idx="10"/>
          </p:nvPr>
        </p:nvSpPr>
        <p:spPr/>
        <p:txBody>
          <a:bodyPr/>
          <a:lstStyle/>
          <a:p>
            <a:fld id="{1989B50E-C0D6-4341-81B6-5158821E5DBB}" type="datetimeFigureOut">
              <a:rPr lang="zh-CN" altLang="en-US" smtClean="0"/>
              <a:t>2022/6/9</a:t>
            </a:fld>
            <a:endParaRPr lang="zh-CN" altLang="en-US"/>
          </a:p>
        </p:txBody>
      </p:sp>
      <p:sp>
        <p:nvSpPr>
          <p:cNvPr id="5" name="页脚占位符 4">
            <a:extLst>
              <a:ext uri="{FF2B5EF4-FFF2-40B4-BE49-F238E27FC236}">
                <a16:creationId xmlns:a16="http://schemas.microsoft.com/office/drawing/2014/main" id="{FAB42353-8982-65C6-87F2-090104827E9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4598254-5A0F-5C49-51C7-5EA3D70975BF}"/>
              </a:ext>
            </a:extLst>
          </p:cNvPr>
          <p:cNvSpPr>
            <a:spLocks noGrp="1"/>
          </p:cNvSpPr>
          <p:nvPr>
            <p:ph type="sldNum" sz="quarter" idx="12"/>
          </p:nvPr>
        </p:nvSpPr>
        <p:spPr/>
        <p:txBody>
          <a:bodyPr/>
          <a:lstStyle/>
          <a:p>
            <a:fld id="{A434FD0F-038F-43C3-85E2-7EDC6F82EA92}" type="slidenum">
              <a:rPr lang="zh-CN" altLang="en-US" smtClean="0"/>
              <a:t>‹#›</a:t>
            </a:fld>
            <a:endParaRPr lang="zh-CN" altLang="en-US"/>
          </a:p>
        </p:txBody>
      </p:sp>
    </p:spTree>
    <p:extLst>
      <p:ext uri="{BB962C8B-B14F-4D97-AF65-F5344CB8AC3E}">
        <p14:creationId xmlns:p14="http://schemas.microsoft.com/office/powerpoint/2010/main" val="3732005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AC0D3F-6020-3D3A-E166-9C6BE28FA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7AA9D8C-9DC7-04E4-0E44-7515DFD29A7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B349FFF-D77E-9741-6181-F267109A62E6}"/>
              </a:ext>
            </a:extLst>
          </p:cNvPr>
          <p:cNvSpPr>
            <a:spLocks noGrp="1"/>
          </p:cNvSpPr>
          <p:nvPr>
            <p:ph type="dt" sz="half" idx="10"/>
          </p:nvPr>
        </p:nvSpPr>
        <p:spPr/>
        <p:txBody>
          <a:bodyPr/>
          <a:lstStyle/>
          <a:p>
            <a:fld id="{1989B50E-C0D6-4341-81B6-5158821E5DBB}" type="datetimeFigureOut">
              <a:rPr lang="zh-CN" altLang="en-US" smtClean="0"/>
              <a:t>2022/6/9</a:t>
            </a:fld>
            <a:endParaRPr lang="zh-CN" altLang="en-US"/>
          </a:p>
        </p:txBody>
      </p:sp>
      <p:sp>
        <p:nvSpPr>
          <p:cNvPr id="5" name="页脚占位符 4">
            <a:extLst>
              <a:ext uri="{FF2B5EF4-FFF2-40B4-BE49-F238E27FC236}">
                <a16:creationId xmlns:a16="http://schemas.microsoft.com/office/drawing/2014/main" id="{B2E3A0F7-8F9C-628F-6A91-A070CBD0257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EA459EB-9981-0D66-11F8-CB800D1DA4FA}"/>
              </a:ext>
            </a:extLst>
          </p:cNvPr>
          <p:cNvSpPr>
            <a:spLocks noGrp="1"/>
          </p:cNvSpPr>
          <p:nvPr>
            <p:ph type="sldNum" sz="quarter" idx="12"/>
          </p:nvPr>
        </p:nvSpPr>
        <p:spPr/>
        <p:txBody>
          <a:bodyPr/>
          <a:lstStyle/>
          <a:p>
            <a:fld id="{A434FD0F-038F-43C3-85E2-7EDC6F82EA92}" type="slidenum">
              <a:rPr lang="zh-CN" altLang="en-US" smtClean="0"/>
              <a:t>‹#›</a:t>
            </a:fld>
            <a:endParaRPr lang="zh-CN" altLang="en-US"/>
          </a:p>
        </p:txBody>
      </p:sp>
    </p:spTree>
    <p:extLst>
      <p:ext uri="{BB962C8B-B14F-4D97-AF65-F5344CB8AC3E}">
        <p14:creationId xmlns:p14="http://schemas.microsoft.com/office/powerpoint/2010/main" val="4127199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3169B19-301D-6896-494B-A6947D4EE40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0A02819-9F2C-E5CD-2CBC-E3FB60533202}"/>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2ADA8C5-2CC3-24FA-DEA5-F1B2F0622347}"/>
              </a:ext>
            </a:extLst>
          </p:cNvPr>
          <p:cNvSpPr>
            <a:spLocks noGrp="1"/>
          </p:cNvSpPr>
          <p:nvPr>
            <p:ph type="dt" sz="half" idx="10"/>
          </p:nvPr>
        </p:nvSpPr>
        <p:spPr/>
        <p:txBody>
          <a:bodyPr/>
          <a:lstStyle/>
          <a:p>
            <a:fld id="{1989B50E-C0D6-4341-81B6-5158821E5DBB}" type="datetimeFigureOut">
              <a:rPr lang="zh-CN" altLang="en-US" smtClean="0"/>
              <a:t>2022/6/9</a:t>
            </a:fld>
            <a:endParaRPr lang="zh-CN" altLang="en-US"/>
          </a:p>
        </p:txBody>
      </p:sp>
      <p:sp>
        <p:nvSpPr>
          <p:cNvPr id="5" name="页脚占位符 4">
            <a:extLst>
              <a:ext uri="{FF2B5EF4-FFF2-40B4-BE49-F238E27FC236}">
                <a16:creationId xmlns:a16="http://schemas.microsoft.com/office/drawing/2014/main" id="{44DA8741-FC91-ED36-6B07-84174DA943D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F4024DA-708D-1352-4540-9501EA2C753B}"/>
              </a:ext>
            </a:extLst>
          </p:cNvPr>
          <p:cNvSpPr>
            <a:spLocks noGrp="1"/>
          </p:cNvSpPr>
          <p:nvPr>
            <p:ph type="sldNum" sz="quarter" idx="12"/>
          </p:nvPr>
        </p:nvSpPr>
        <p:spPr/>
        <p:txBody>
          <a:bodyPr/>
          <a:lstStyle/>
          <a:p>
            <a:fld id="{A434FD0F-038F-43C3-85E2-7EDC6F82EA92}" type="slidenum">
              <a:rPr lang="zh-CN" altLang="en-US" smtClean="0"/>
              <a:t>‹#›</a:t>
            </a:fld>
            <a:endParaRPr lang="zh-CN" altLang="en-US"/>
          </a:p>
        </p:txBody>
      </p:sp>
    </p:spTree>
    <p:extLst>
      <p:ext uri="{BB962C8B-B14F-4D97-AF65-F5344CB8AC3E}">
        <p14:creationId xmlns:p14="http://schemas.microsoft.com/office/powerpoint/2010/main" val="2571570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F6DAFE-6E1F-ADAB-CD8C-5861914A8EB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D23277-90DE-2E49-A272-F2D9004AD6B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F224679-BC6E-DFC4-5EA9-E65A7AC62A3D}"/>
              </a:ext>
            </a:extLst>
          </p:cNvPr>
          <p:cNvSpPr>
            <a:spLocks noGrp="1"/>
          </p:cNvSpPr>
          <p:nvPr>
            <p:ph type="dt" sz="half" idx="10"/>
          </p:nvPr>
        </p:nvSpPr>
        <p:spPr/>
        <p:txBody>
          <a:bodyPr/>
          <a:lstStyle/>
          <a:p>
            <a:fld id="{1989B50E-C0D6-4341-81B6-5158821E5DBB}" type="datetimeFigureOut">
              <a:rPr lang="zh-CN" altLang="en-US" smtClean="0"/>
              <a:t>2022/6/9</a:t>
            </a:fld>
            <a:endParaRPr lang="zh-CN" altLang="en-US"/>
          </a:p>
        </p:txBody>
      </p:sp>
      <p:sp>
        <p:nvSpPr>
          <p:cNvPr id="5" name="页脚占位符 4">
            <a:extLst>
              <a:ext uri="{FF2B5EF4-FFF2-40B4-BE49-F238E27FC236}">
                <a16:creationId xmlns:a16="http://schemas.microsoft.com/office/drawing/2014/main" id="{FB13A8E9-9D5E-EDC2-B49D-38ED76A13E2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7E3159F-D2ED-A8F7-DD33-A5A92E91A405}"/>
              </a:ext>
            </a:extLst>
          </p:cNvPr>
          <p:cNvSpPr>
            <a:spLocks noGrp="1"/>
          </p:cNvSpPr>
          <p:nvPr>
            <p:ph type="sldNum" sz="quarter" idx="12"/>
          </p:nvPr>
        </p:nvSpPr>
        <p:spPr/>
        <p:txBody>
          <a:bodyPr/>
          <a:lstStyle/>
          <a:p>
            <a:fld id="{A434FD0F-038F-43C3-85E2-7EDC6F82EA92}" type="slidenum">
              <a:rPr lang="zh-CN" altLang="en-US" smtClean="0"/>
              <a:t>‹#›</a:t>
            </a:fld>
            <a:endParaRPr lang="zh-CN" altLang="en-US"/>
          </a:p>
        </p:txBody>
      </p:sp>
    </p:spTree>
    <p:extLst>
      <p:ext uri="{BB962C8B-B14F-4D97-AF65-F5344CB8AC3E}">
        <p14:creationId xmlns:p14="http://schemas.microsoft.com/office/powerpoint/2010/main" val="3190041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0373B7-4E50-1F42-0CEE-0A3634B877B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F284D39-E165-9FE2-8A41-E086555951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5B8E3B-FB5C-2E25-D9C8-FA0EBBF705CF}"/>
              </a:ext>
            </a:extLst>
          </p:cNvPr>
          <p:cNvSpPr>
            <a:spLocks noGrp="1"/>
          </p:cNvSpPr>
          <p:nvPr>
            <p:ph type="dt" sz="half" idx="10"/>
          </p:nvPr>
        </p:nvSpPr>
        <p:spPr/>
        <p:txBody>
          <a:bodyPr/>
          <a:lstStyle/>
          <a:p>
            <a:fld id="{1989B50E-C0D6-4341-81B6-5158821E5DBB}" type="datetimeFigureOut">
              <a:rPr lang="zh-CN" altLang="en-US" smtClean="0"/>
              <a:t>2022/6/9</a:t>
            </a:fld>
            <a:endParaRPr lang="zh-CN" altLang="en-US"/>
          </a:p>
        </p:txBody>
      </p:sp>
      <p:sp>
        <p:nvSpPr>
          <p:cNvPr id="5" name="页脚占位符 4">
            <a:extLst>
              <a:ext uri="{FF2B5EF4-FFF2-40B4-BE49-F238E27FC236}">
                <a16:creationId xmlns:a16="http://schemas.microsoft.com/office/drawing/2014/main" id="{1FCE1C27-AEA5-A3A3-CBEB-4CC8D9DB5EE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5081D52-887B-7A2F-6051-CEF61C356C9C}"/>
              </a:ext>
            </a:extLst>
          </p:cNvPr>
          <p:cNvSpPr>
            <a:spLocks noGrp="1"/>
          </p:cNvSpPr>
          <p:nvPr>
            <p:ph type="sldNum" sz="quarter" idx="12"/>
          </p:nvPr>
        </p:nvSpPr>
        <p:spPr/>
        <p:txBody>
          <a:bodyPr/>
          <a:lstStyle/>
          <a:p>
            <a:fld id="{A434FD0F-038F-43C3-85E2-7EDC6F82EA92}" type="slidenum">
              <a:rPr lang="zh-CN" altLang="en-US" smtClean="0"/>
              <a:t>‹#›</a:t>
            </a:fld>
            <a:endParaRPr lang="zh-CN" altLang="en-US"/>
          </a:p>
        </p:txBody>
      </p:sp>
    </p:spTree>
    <p:extLst>
      <p:ext uri="{BB962C8B-B14F-4D97-AF65-F5344CB8AC3E}">
        <p14:creationId xmlns:p14="http://schemas.microsoft.com/office/powerpoint/2010/main" val="10777193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4C56C0-9A56-0487-B57B-53250B5127F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F4D92EF-6CC3-AA82-C0CD-FAE0BD689C1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CF4CED-AA5B-1169-BB83-02AC15E686D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B9BEF00-C81C-8354-5ABC-C1CA877C0AD8}"/>
              </a:ext>
            </a:extLst>
          </p:cNvPr>
          <p:cNvSpPr>
            <a:spLocks noGrp="1"/>
          </p:cNvSpPr>
          <p:nvPr>
            <p:ph type="dt" sz="half" idx="10"/>
          </p:nvPr>
        </p:nvSpPr>
        <p:spPr/>
        <p:txBody>
          <a:bodyPr/>
          <a:lstStyle/>
          <a:p>
            <a:fld id="{1989B50E-C0D6-4341-81B6-5158821E5DBB}" type="datetimeFigureOut">
              <a:rPr lang="zh-CN" altLang="en-US" smtClean="0"/>
              <a:t>2022/6/9</a:t>
            </a:fld>
            <a:endParaRPr lang="zh-CN" altLang="en-US"/>
          </a:p>
        </p:txBody>
      </p:sp>
      <p:sp>
        <p:nvSpPr>
          <p:cNvPr id="6" name="页脚占位符 5">
            <a:extLst>
              <a:ext uri="{FF2B5EF4-FFF2-40B4-BE49-F238E27FC236}">
                <a16:creationId xmlns:a16="http://schemas.microsoft.com/office/drawing/2014/main" id="{027636AB-3B1A-B72B-0481-C3B3FB7549B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B5C26D5-1975-7D06-F0D5-6B86B7657C25}"/>
              </a:ext>
            </a:extLst>
          </p:cNvPr>
          <p:cNvSpPr>
            <a:spLocks noGrp="1"/>
          </p:cNvSpPr>
          <p:nvPr>
            <p:ph type="sldNum" sz="quarter" idx="12"/>
          </p:nvPr>
        </p:nvSpPr>
        <p:spPr/>
        <p:txBody>
          <a:bodyPr/>
          <a:lstStyle/>
          <a:p>
            <a:fld id="{A434FD0F-038F-43C3-85E2-7EDC6F82EA92}" type="slidenum">
              <a:rPr lang="zh-CN" altLang="en-US" smtClean="0"/>
              <a:t>‹#›</a:t>
            </a:fld>
            <a:endParaRPr lang="zh-CN" altLang="en-US"/>
          </a:p>
        </p:txBody>
      </p:sp>
    </p:spTree>
    <p:extLst>
      <p:ext uri="{BB962C8B-B14F-4D97-AF65-F5344CB8AC3E}">
        <p14:creationId xmlns:p14="http://schemas.microsoft.com/office/powerpoint/2010/main" val="18596690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F5B858-5BD9-ECD5-1092-D87303EE5C4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862D06B-4EE6-07CF-7C35-0B596B1219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EC8BC8-5A7C-5EBA-FC85-9F78022E900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38C701C-B9B0-70B9-F620-3C1DF5313A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28D21F-3079-085F-AFE7-B74615C4A3D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1D11F8-48CB-FD9F-1B12-7CBF76E6345E}"/>
              </a:ext>
            </a:extLst>
          </p:cNvPr>
          <p:cNvSpPr>
            <a:spLocks noGrp="1"/>
          </p:cNvSpPr>
          <p:nvPr>
            <p:ph type="dt" sz="half" idx="10"/>
          </p:nvPr>
        </p:nvSpPr>
        <p:spPr/>
        <p:txBody>
          <a:bodyPr/>
          <a:lstStyle/>
          <a:p>
            <a:fld id="{1989B50E-C0D6-4341-81B6-5158821E5DBB}" type="datetimeFigureOut">
              <a:rPr lang="zh-CN" altLang="en-US" smtClean="0"/>
              <a:t>2022/6/9</a:t>
            </a:fld>
            <a:endParaRPr lang="zh-CN" altLang="en-US"/>
          </a:p>
        </p:txBody>
      </p:sp>
      <p:sp>
        <p:nvSpPr>
          <p:cNvPr id="8" name="页脚占位符 7">
            <a:extLst>
              <a:ext uri="{FF2B5EF4-FFF2-40B4-BE49-F238E27FC236}">
                <a16:creationId xmlns:a16="http://schemas.microsoft.com/office/drawing/2014/main" id="{8C971F94-0BEC-B77B-F55D-B56561CD5FD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60769A6-6EB0-83E7-BB18-A89CBE923F4B}"/>
              </a:ext>
            </a:extLst>
          </p:cNvPr>
          <p:cNvSpPr>
            <a:spLocks noGrp="1"/>
          </p:cNvSpPr>
          <p:nvPr>
            <p:ph type="sldNum" sz="quarter" idx="12"/>
          </p:nvPr>
        </p:nvSpPr>
        <p:spPr/>
        <p:txBody>
          <a:bodyPr/>
          <a:lstStyle/>
          <a:p>
            <a:fld id="{A434FD0F-038F-43C3-85E2-7EDC6F82EA92}" type="slidenum">
              <a:rPr lang="zh-CN" altLang="en-US" smtClean="0"/>
              <a:t>‹#›</a:t>
            </a:fld>
            <a:endParaRPr lang="zh-CN" altLang="en-US"/>
          </a:p>
        </p:txBody>
      </p:sp>
    </p:spTree>
    <p:extLst>
      <p:ext uri="{BB962C8B-B14F-4D97-AF65-F5344CB8AC3E}">
        <p14:creationId xmlns:p14="http://schemas.microsoft.com/office/powerpoint/2010/main" val="915690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1C0F38-B98F-D619-BD78-1AA36C25675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2C3D81-C1C0-829E-6A51-FC18E7DD52EF}"/>
              </a:ext>
            </a:extLst>
          </p:cNvPr>
          <p:cNvSpPr>
            <a:spLocks noGrp="1"/>
          </p:cNvSpPr>
          <p:nvPr>
            <p:ph type="dt" sz="half" idx="10"/>
          </p:nvPr>
        </p:nvSpPr>
        <p:spPr/>
        <p:txBody>
          <a:bodyPr/>
          <a:lstStyle/>
          <a:p>
            <a:fld id="{1989B50E-C0D6-4341-81B6-5158821E5DBB}" type="datetimeFigureOut">
              <a:rPr lang="zh-CN" altLang="en-US" smtClean="0"/>
              <a:t>2022/6/9</a:t>
            </a:fld>
            <a:endParaRPr lang="zh-CN" altLang="en-US"/>
          </a:p>
        </p:txBody>
      </p:sp>
      <p:sp>
        <p:nvSpPr>
          <p:cNvPr id="4" name="页脚占位符 3">
            <a:extLst>
              <a:ext uri="{FF2B5EF4-FFF2-40B4-BE49-F238E27FC236}">
                <a16:creationId xmlns:a16="http://schemas.microsoft.com/office/drawing/2014/main" id="{AA4869A0-C700-E40C-6038-C535283B9A9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E6887D0-D027-B44F-2817-8E8B54E3A9BE}"/>
              </a:ext>
            </a:extLst>
          </p:cNvPr>
          <p:cNvSpPr>
            <a:spLocks noGrp="1"/>
          </p:cNvSpPr>
          <p:nvPr>
            <p:ph type="sldNum" sz="quarter" idx="12"/>
          </p:nvPr>
        </p:nvSpPr>
        <p:spPr/>
        <p:txBody>
          <a:bodyPr/>
          <a:lstStyle/>
          <a:p>
            <a:fld id="{A434FD0F-038F-43C3-85E2-7EDC6F82EA92}" type="slidenum">
              <a:rPr lang="zh-CN" altLang="en-US" smtClean="0"/>
              <a:t>‹#›</a:t>
            </a:fld>
            <a:endParaRPr lang="zh-CN" altLang="en-US"/>
          </a:p>
        </p:txBody>
      </p:sp>
    </p:spTree>
    <p:extLst>
      <p:ext uri="{BB962C8B-B14F-4D97-AF65-F5344CB8AC3E}">
        <p14:creationId xmlns:p14="http://schemas.microsoft.com/office/powerpoint/2010/main" val="26633153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5E52C05-07C8-008C-AFA4-EB8359FF439D}"/>
              </a:ext>
            </a:extLst>
          </p:cNvPr>
          <p:cNvSpPr>
            <a:spLocks noGrp="1"/>
          </p:cNvSpPr>
          <p:nvPr>
            <p:ph type="dt" sz="half" idx="10"/>
          </p:nvPr>
        </p:nvSpPr>
        <p:spPr/>
        <p:txBody>
          <a:bodyPr/>
          <a:lstStyle/>
          <a:p>
            <a:fld id="{1989B50E-C0D6-4341-81B6-5158821E5DBB}" type="datetimeFigureOut">
              <a:rPr lang="zh-CN" altLang="en-US" smtClean="0"/>
              <a:t>2022/6/9</a:t>
            </a:fld>
            <a:endParaRPr lang="zh-CN" altLang="en-US"/>
          </a:p>
        </p:txBody>
      </p:sp>
      <p:sp>
        <p:nvSpPr>
          <p:cNvPr id="3" name="页脚占位符 2">
            <a:extLst>
              <a:ext uri="{FF2B5EF4-FFF2-40B4-BE49-F238E27FC236}">
                <a16:creationId xmlns:a16="http://schemas.microsoft.com/office/drawing/2014/main" id="{AE14E9CC-BDCA-7005-BCAD-2988890AB6F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FD8F441-D006-BA3D-9CD5-59CD7A465379}"/>
              </a:ext>
            </a:extLst>
          </p:cNvPr>
          <p:cNvSpPr>
            <a:spLocks noGrp="1"/>
          </p:cNvSpPr>
          <p:nvPr>
            <p:ph type="sldNum" sz="quarter" idx="12"/>
          </p:nvPr>
        </p:nvSpPr>
        <p:spPr/>
        <p:txBody>
          <a:bodyPr/>
          <a:lstStyle/>
          <a:p>
            <a:fld id="{A434FD0F-038F-43C3-85E2-7EDC6F82EA92}" type="slidenum">
              <a:rPr lang="zh-CN" altLang="en-US" smtClean="0"/>
              <a:t>‹#›</a:t>
            </a:fld>
            <a:endParaRPr lang="zh-CN" altLang="en-US"/>
          </a:p>
        </p:txBody>
      </p:sp>
    </p:spTree>
    <p:extLst>
      <p:ext uri="{BB962C8B-B14F-4D97-AF65-F5344CB8AC3E}">
        <p14:creationId xmlns:p14="http://schemas.microsoft.com/office/powerpoint/2010/main" val="1613853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CA2865-6E1E-2DCE-DA14-888CC37EE91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F855EA2-2765-1191-91FA-070538687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5AB0CF6-1E8E-81FA-5485-B77E62BAFB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2B74079-5093-70BB-EBC0-4FCCF8158B37}"/>
              </a:ext>
            </a:extLst>
          </p:cNvPr>
          <p:cNvSpPr>
            <a:spLocks noGrp="1"/>
          </p:cNvSpPr>
          <p:nvPr>
            <p:ph type="dt" sz="half" idx="10"/>
          </p:nvPr>
        </p:nvSpPr>
        <p:spPr/>
        <p:txBody>
          <a:bodyPr/>
          <a:lstStyle/>
          <a:p>
            <a:fld id="{1989B50E-C0D6-4341-81B6-5158821E5DBB}" type="datetimeFigureOut">
              <a:rPr lang="zh-CN" altLang="en-US" smtClean="0"/>
              <a:t>2022/6/9</a:t>
            </a:fld>
            <a:endParaRPr lang="zh-CN" altLang="en-US"/>
          </a:p>
        </p:txBody>
      </p:sp>
      <p:sp>
        <p:nvSpPr>
          <p:cNvPr id="6" name="页脚占位符 5">
            <a:extLst>
              <a:ext uri="{FF2B5EF4-FFF2-40B4-BE49-F238E27FC236}">
                <a16:creationId xmlns:a16="http://schemas.microsoft.com/office/drawing/2014/main" id="{BFA0B15C-B97B-11CC-B8A0-75EDCFCF652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0B07466-C436-4DB6-9ED3-B1E2C191DCFB}"/>
              </a:ext>
            </a:extLst>
          </p:cNvPr>
          <p:cNvSpPr>
            <a:spLocks noGrp="1"/>
          </p:cNvSpPr>
          <p:nvPr>
            <p:ph type="sldNum" sz="quarter" idx="12"/>
          </p:nvPr>
        </p:nvSpPr>
        <p:spPr/>
        <p:txBody>
          <a:bodyPr/>
          <a:lstStyle/>
          <a:p>
            <a:fld id="{A434FD0F-038F-43C3-85E2-7EDC6F82EA92}" type="slidenum">
              <a:rPr lang="zh-CN" altLang="en-US" smtClean="0"/>
              <a:t>‹#›</a:t>
            </a:fld>
            <a:endParaRPr lang="zh-CN" altLang="en-US"/>
          </a:p>
        </p:txBody>
      </p:sp>
    </p:spTree>
    <p:extLst>
      <p:ext uri="{BB962C8B-B14F-4D97-AF65-F5344CB8AC3E}">
        <p14:creationId xmlns:p14="http://schemas.microsoft.com/office/powerpoint/2010/main" val="3480380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49DE0-D444-9B0E-07B7-776311D4C0A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DFEE7C-1420-6868-6485-C168EBAA46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3A23C8-444B-FFE7-00EB-DEAF01E6EC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08B3E24-2151-1241-14AD-D62B1B56E688}"/>
              </a:ext>
            </a:extLst>
          </p:cNvPr>
          <p:cNvSpPr>
            <a:spLocks noGrp="1"/>
          </p:cNvSpPr>
          <p:nvPr>
            <p:ph type="dt" sz="half" idx="10"/>
          </p:nvPr>
        </p:nvSpPr>
        <p:spPr/>
        <p:txBody>
          <a:bodyPr/>
          <a:lstStyle/>
          <a:p>
            <a:fld id="{1989B50E-C0D6-4341-81B6-5158821E5DBB}" type="datetimeFigureOut">
              <a:rPr lang="zh-CN" altLang="en-US" smtClean="0"/>
              <a:t>2022/6/9</a:t>
            </a:fld>
            <a:endParaRPr lang="zh-CN" altLang="en-US"/>
          </a:p>
        </p:txBody>
      </p:sp>
      <p:sp>
        <p:nvSpPr>
          <p:cNvPr id="6" name="页脚占位符 5">
            <a:extLst>
              <a:ext uri="{FF2B5EF4-FFF2-40B4-BE49-F238E27FC236}">
                <a16:creationId xmlns:a16="http://schemas.microsoft.com/office/drawing/2014/main" id="{0A723571-6D1D-4B26-5BA9-BEAB473C7B4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2032911-FCE1-A774-8B4A-41F1E8EC740B}"/>
              </a:ext>
            </a:extLst>
          </p:cNvPr>
          <p:cNvSpPr>
            <a:spLocks noGrp="1"/>
          </p:cNvSpPr>
          <p:nvPr>
            <p:ph type="sldNum" sz="quarter" idx="12"/>
          </p:nvPr>
        </p:nvSpPr>
        <p:spPr/>
        <p:txBody>
          <a:bodyPr/>
          <a:lstStyle/>
          <a:p>
            <a:fld id="{A434FD0F-038F-43C3-85E2-7EDC6F82EA92}" type="slidenum">
              <a:rPr lang="zh-CN" altLang="en-US" smtClean="0"/>
              <a:t>‹#›</a:t>
            </a:fld>
            <a:endParaRPr lang="zh-CN" altLang="en-US"/>
          </a:p>
        </p:txBody>
      </p:sp>
    </p:spTree>
    <p:extLst>
      <p:ext uri="{BB962C8B-B14F-4D97-AF65-F5344CB8AC3E}">
        <p14:creationId xmlns:p14="http://schemas.microsoft.com/office/powerpoint/2010/main" val="635874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B462933-CB5A-96F1-A9AA-220FED6904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869C466-667A-494B-00DC-211B003D2C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FDA199-EC83-6A5D-0A3F-8E47E63B4B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89B50E-C0D6-4341-81B6-5158821E5DBB}" type="datetimeFigureOut">
              <a:rPr lang="zh-CN" altLang="en-US" smtClean="0"/>
              <a:t>2022/6/9</a:t>
            </a:fld>
            <a:endParaRPr lang="zh-CN" altLang="en-US"/>
          </a:p>
        </p:txBody>
      </p:sp>
      <p:sp>
        <p:nvSpPr>
          <p:cNvPr id="5" name="页脚占位符 4">
            <a:extLst>
              <a:ext uri="{FF2B5EF4-FFF2-40B4-BE49-F238E27FC236}">
                <a16:creationId xmlns:a16="http://schemas.microsoft.com/office/drawing/2014/main" id="{FB6D4925-905E-E49B-EA4E-F98DA9840D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193626A-C11E-A302-FDA5-1CAB0EAAF5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34FD0F-038F-43C3-85E2-7EDC6F82EA92}" type="slidenum">
              <a:rPr lang="zh-CN" altLang="en-US" smtClean="0"/>
              <a:t>‹#›</a:t>
            </a:fld>
            <a:endParaRPr lang="zh-CN" altLang="en-US"/>
          </a:p>
        </p:txBody>
      </p:sp>
    </p:spTree>
    <p:extLst>
      <p:ext uri="{BB962C8B-B14F-4D97-AF65-F5344CB8AC3E}">
        <p14:creationId xmlns:p14="http://schemas.microsoft.com/office/powerpoint/2010/main" val="19564387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副标题 2">
            <a:extLst>
              <a:ext uri="{FF2B5EF4-FFF2-40B4-BE49-F238E27FC236}">
                <a16:creationId xmlns:a16="http://schemas.microsoft.com/office/drawing/2014/main" id="{F5AD5495-7E72-C387-348B-4B5A7A00A354}"/>
              </a:ext>
            </a:extLst>
          </p:cNvPr>
          <p:cNvSpPr>
            <a:spLocks noGrp="1"/>
          </p:cNvSpPr>
          <p:nvPr>
            <p:ph type="subTitle" idx="1"/>
          </p:nvPr>
        </p:nvSpPr>
        <p:spPr>
          <a:xfrm>
            <a:off x="4439633" y="4518923"/>
            <a:ext cx="3312734" cy="1141851"/>
          </a:xfrm>
          <a:noFill/>
        </p:spPr>
        <p:txBody>
          <a:bodyPr>
            <a:normAutofit/>
          </a:bodyPr>
          <a:lstStyle/>
          <a:p>
            <a:r>
              <a:rPr lang="en-US" altLang="zh-CN" sz="2000">
                <a:solidFill>
                  <a:srgbClr val="080808"/>
                </a:solidFill>
              </a:rPr>
              <a:t>BY </a:t>
            </a:r>
            <a:r>
              <a:rPr lang="zh-CN" altLang="en-US" sz="2000">
                <a:solidFill>
                  <a:srgbClr val="080808"/>
                </a:solidFill>
              </a:rPr>
              <a:t>王田雨 许一先</a:t>
            </a:r>
          </a:p>
        </p:txBody>
      </p:sp>
      <p:sp>
        <p:nvSpPr>
          <p:cNvPr id="2" name="标题 1">
            <a:extLst>
              <a:ext uri="{FF2B5EF4-FFF2-40B4-BE49-F238E27FC236}">
                <a16:creationId xmlns:a16="http://schemas.microsoft.com/office/drawing/2014/main" id="{1EEFBC22-E749-4D65-E1D9-8B024842230B}"/>
              </a:ext>
            </a:extLst>
          </p:cNvPr>
          <p:cNvSpPr>
            <a:spLocks noGrp="1"/>
          </p:cNvSpPr>
          <p:nvPr>
            <p:ph type="ctrTitle"/>
          </p:nvPr>
        </p:nvSpPr>
        <p:spPr>
          <a:xfrm>
            <a:off x="3204642" y="2353641"/>
            <a:ext cx="5782716" cy="2150719"/>
          </a:xfrm>
          <a:noFill/>
        </p:spPr>
        <p:txBody>
          <a:bodyPr anchor="ctr">
            <a:normAutofit/>
          </a:bodyPr>
          <a:lstStyle/>
          <a:p>
            <a:r>
              <a:rPr lang="en-US" altLang="zh-CN" sz="3600">
                <a:solidFill>
                  <a:srgbClr val="080808"/>
                </a:solidFill>
              </a:rPr>
              <a:t>Playing Flappy Bird with DQN</a:t>
            </a:r>
            <a:endParaRPr lang="zh-CN" altLang="en-US" sz="3600">
              <a:solidFill>
                <a:srgbClr val="080808"/>
              </a:solidFill>
            </a:endParaRP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807551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a:extLst>
              <a:ext uri="{FF2B5EF4-FFF2-40B4-BE49-F238E27FC236}">
                <a16:creationId xmlns:a16="http://schemas.microsoft.com/office/drawing/2014/main" id="{7D3DE900-F3B1-DDAC-4DE9-E944DD875ADA}"/>
              </a:ext>
            </a:extLst>
          </p:cNvPr>
          <p:cNvSpPr>
            <a:spLocks noGrp="1"/>
          </p:cNvSpPr>
          <p:nvPr>
            <p:ph type="title"/>
          </p:nvPr>
        </p:nvSpPr>
        <p:spPr>
          <a:xfrm>
            <a:off x="643467" y="321734"/>
            <a:ext cx="10905066" cy="1135737"/>
          </a:xfrm>
        </p:spPr>
        <p:txBody>
          <a:bodyPr>
            <a:normAutofit/>
          </a:bodyPr>
          <a:lstStyle/>
          <a:p>
            <a:r>
              <a:rPr lang="en-US" altLang="zh-CN" sz="3600"/>
              <a:t>DQN</a:t>
            </a:r>
            <a:r>
              <a:rPr lang="zh-CN" altLang="en-US" sz="3600"/>
              <a:t>的效果</a:t>
            </a:r>
          </a:p>
        </p:txBody>
      </p:sp>
      <p:grpSp>
        <p:nvGrpSpPr>
          <p:cNvPr id="22"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内容占位符 4">
            <a:extLst>
              <a:ext uri="{FF2B5EF4-FFF2-40B4-BE49-F238E27FC236}">
                <a16:creationId xmlns:a16="http://schemas.microsoft.com/office/drawing/2014/main" id="{264D1FDA-CD20-6143-B3DF-B0EA1BCB45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8081" y="2184962"/>
            <a:ext cx="9355838" cy="3040645"/>
          </a:xfrm>
          <a:prstGeom prst="rect">
            <a:avLst/>
          </a:prstGeom>
        </p:spPr>
      </p:pic>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845432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a:extLst>
              <a:ext uri="{FF2B5EF4-FFF2-40B4-BE49-F238E27FC236}">
                <a16:creationId xmlns:a16="http://schemas.microsoft.com/office/drawing/2014/main" id="{3CE31DF6-EB82-6639-6310-F9AC4DDFABF4}"/>
              </a:ext>
            </a:extLst>
          </p:cNvPr>
          <p:cNvSpPr>
            <a:spLocks noGrp="1"/>
          </p:cNvSpPr>
          <p:nvPr>
            <p:ph type="title"/>
          </p:nvPr>
        </p:nvSpPr>
        <p:spPr>
          <a:xfrm>
            <a:off x="643467" y="321734"/>
            <a:ext cx="10905066" cy="1135737"/>
          </a:xfrm>
        </p:spPr>
        <p:txBody>
          <a:bodyPr>
            <a:normAutofit/>
          </a:bodyPr>
          <a:lstStyle/>
          <a:p>
            <a:r>
              <a:rPr lang="en-US" altLang="zh-CN" sz="3600"/>
              <a:t> </a:t>
            </a:r>
            <a:r>
              <a:rPr lang="zh-CN" altLang="en-US" sz="3600"/>
              <a:t>评价标准</a:t>
            </a:r>
            <a:r>
              <a:rPr lang="en-US" altLang="zh-CN" sz="3600"/>
              <a:t>-reward</a:t>
            </a:r>
            <a:endParaRPr lang="zh-CN" altLang="en-US" sz="3600"/>
          </a:p>
        </p:txBody>
      </p:sp>
      <p:sp>
        <p:nvSpPr>
          <p:cNvPr id="3" name="内容占位符 2">
            <a:extLst>
              <a:ext uri="{FF2B5EF4-FFF2-40B4-BE49-F238E27FC236}">
                <a16:creationId xmlns:a16="http://schemas.microsoft.com/office/drawing/2014/main" id="{5FBEA246-4A54-0EFF-588D-3082A4BB5469}"/>
              </a:ext>
            </a:extLst>
          </p:cNvPr>
          <p:cNvSpPr>
            <a:spLocks noGrp="1"/>
          </p:cNvSpPr>
          <p:nvPr>
            <p:ph idx="1"/>
          </p:nvPr>
        </p:nvSpPr>
        <p:spPr>
          <a:xfrm>
            <a:off x="643467" y="1782981"/>
            <a:ext cx="10905066" cy="4393982"/>
          </a:xfrm>
        </p:spPr>
        <p:txBody>
          <a:bodyPr>
            <a:normAutofit/>
          </a:bodyPr>
          <a:lstStyle/>
          <a:p>
            <a:r>
              <a:rPr lang="en-US" altLang="zh-CN" sz="2000"/>
              <a:t>Bird</a:t>
            </a:r>
            <a:r>
              <a:rPr lang="zh-CN" altLang="en-US" sz="2000"/>
              <a:t>每飞行一个时间单位</a:t>
            </a:r>
            <a:r>
              <a:rPr lang="en-US" altLang="zh-CN" sz="2000"/>
              <a:t>-reward +0.1</a:t>
            </a:r>
          </a:p>
          <a:p>
            <a:r>
              <a:rPr lang="en-US" altLang="zh-CN" sz="2000"/>
              <a:t>Bird</a:t>
            </a:r>
            <a:r>
              <a:rPr lang="zh-CN" altLang="en-US" sz="2000"/>
              <a:t>每过一次柱子</a:t>
            </a:r>
            <a:r>
              <a:rPr lang="en-US" altLang="zh-CN" sz="2000"/>
              <a:t>-reward+1</a:t>
            </a:r>
          </a:p>
          <a:p>
            <a:r>
              <a:rPr lang="en-US" altLang="zh-CN" sz="2000"/>
              <a:t>Bird</a:t>
            </a:r>
            <a:r>
              <a:rPr lang="zh-CN" altLang="en-US" sz="2000"/>
              <a:t>失败一次</a:t>
            </a:r>
            <a:r>
              <a:rPr lang="en-US" altLang="zh-CN" sz="2000"/>
              <a:t>reward-penalty</a:t>
            </a:r>
          </a:p>
          <a:p>
            <a:r>
              <a:rPr lang="zh-CN" altLang="en-US" sz="2000"/>
              <a:t>我们不妨让</a:t>
            </a:r>
            <a:r>
              <a:rPr lang="en-US" altLang="zh-CN" sz="2000"/>
              <a:t>bird</a:t>
            </a:r>
            <a:r>
              <a:rPr lang="zh-CN" altLang="en-US" sz="2000"/>
              <a:t>飞过第一个柱子之前的收益均为负，经过测试</a:t>
            </a:r>
            <a:r>
              <a:rPr lang="en-US" altLang="zh-CN" sz="2000"/>
              <a:t>penalty=5</a:t>
            </a:r>
            <a:r>
              <a:rPr lang="zh-CN" altLang="en-US" sz="2000"/>
              <a:t>左右较为合适</a:t>
            </a:r>
            <a:endParaRPr lang="en-US" altLang="zh-CN" sz="2000"/>
          </a:p>
          <a:p>
            <a:endParaRPr lang="en-US" altLang="zh-CN" sz="2000"/>
          </a:p>
          <a:p>
            <a:r>
              <a:rPr lang="zh-CN" altLang="en-US" sz="2000"/>
              <a:t>我们也对</a:t>
            </a:r>
            <a:r>
              <a:rPr lang="en-US" altLang="zh-CN" sz="2000"/>
              <a:t>penalty=1</a:t>
            </a:r>
            <a:r>
              <a:rPr lang="zh-CN" altLang="en-US" sz="2000"/>
              <a:t>进行了训练，实际上发现</a:t>
            </a:r>
            <a:r>
              <a:rPr lang="en-US" altLang="zh-CN" sz="2000"/>
              <a:t>-1</a:t>
            </a:r>
            <a:r>
              <a:rPr lang="zh-CN" altLang="en-US" sz="2000"/>
              <a:t>的惩罚还是较小。</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591801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文本占位符 2">
            <a:extLst>
              <a:ext uri="{FF2B5EF4-FFF2-40B4-BE49-F238E27FC236}">
                <a16:creationId xmlns:a16="http://schemas.microsoft.com/office/drawing/2014/main" id="{DC8B45A8-B954-B427-EF0C-C6B9228844F0}"/>
              </a:ext>
            </a:extLst>
          </p:cNvPr>
          <p:cNvSpPr>
            <a:spLocks noGrp="1"/>
          </p:cNvSpPr>
          <p:nvPr>
            <p:ph type="body" idx="1"/>
          </p:nvPr>
        </p:nvSpPr>
        <p:spPr>
          <a:xfrm>
            <a:off x="4439633" y="4518923"/>
            <a:ext cx="3312734" cy="1141851"/>
          </a:xfrm>
          <a:noFill/>
        </p:spPr>
        <p:txBody>
          <a:bodyPr vert="horz" lIns="91440" tIns="45720" rIns="91440" bIns="45720" rtlCol="0">
            <a:normAutofit/>
          </a:bodyPr>
          <a:lstStyle/>
          <a:p>
            <a:pPr algn="ctr"/>
            <a:endParaRPr lang="en-US" altLang="zh-CN" sz="2000" kern="1200">
              <a:solidFill>
                <a:srgbClr val="080808"/>
              </a:solidFill>
              <a:latin typeface="+mn-lt"/>
              <a:ea typeface="+mn-ea"/>
              <a:cs typeface="+mn-cs"/>
            </a:endParaRPr>
          </a:p>
        </p:txBody>
      </p:sp>
      <p:sp>
        <p:nvSpPr>
          <p:cNvPr id="2" name="标题 1">
            <a:extLst>
              <a:ext uri="{FF2B5EF4-FFF2-40B4-BE49-F238E27FC236}">
                <a16:creationId xmlns:a16="http://schemas.microsoft.com/office/drawing/2014/main" id="{A7D9B032-DCED-84CC-ABB6-A0E7A0324FB6}"/>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zh-CN" altLang="en-US" sz="3600" kern="1200">
                <a:solidFill>
                  <a:srgbClr val="080808"/>
                </a:solidFill>
                <a:latin typeface="+mj-lt"/>
                <a:ea typeface="+mj-ea"/>
                <a:cs typeface="+mj-cs"/>
              </a:rPr>
              <a:t>算法尝试</a:t>
            </a:r>
            <a:r>
              <a:rPr lang="en-US" altLang="zh-CN" sz="3600" kern="1200">
                <a:solidFill>
                  <a:srgbClr val="080808"/>
                </a:solidFill>
                <a:latin typeface="+mj-lt"/>
                <a:ea typeface="+mj-ea"/>
                <a:cs typeface="+mj-cs"/>
              </a:rPr>
              <a:t>——DQN</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071327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a:extLst>
              <a:ext uri="{FF2B5EF4-FFF2-40B4-BE49-F238E27FC236}">
                <a16:creationId xmlns:a16="http://schemas.microsoft.com/office/drawing/2014/main" id="{0CC23259-EFFB-1C22-65F2-80CAA0B1ECB7}"/>
              </a:ext>
            </a:extLst>
          </p:cNvPr>
          <p:cNvSpPr>
            <a:spLocks noGrp="1"/>
          </p:cNvSpPr>
          <p:nvPr>
            <p:ph type="title"/>
          </p:nvPr>
        </p:nvSpPr>
        <p:spPr>
          <a:xfrm>
            <a:off x="643467" y="321734"/>
            <a:ext cx="6901193" cy="1135737"/>
          </a:xfrm>
        </p:spPr>
        <p:txBody>
          <a:bodyPr>
            <a:normAutofit/>
          </a:bodyPr>
          <a:lstStyle/>
          <a:p>
            <a:r>
              <a:rPr lang="zh-CN" altLang="en-US" sz="3600"/>
              <a:t>实践效果</a:t>
            </a:r>
          </a:p>
        </p:txBody>
      </p:sp>
      <p:grpSp>
        <p:nvGrpSpPr>
          <p:cNvPr id="23" name="Group 17">
            <a:extLst>
              <a:ext uri="{FF2B5EF4-FFF2-40B4-BE49-F238E27FC236}">
                <a16:creationId xmlns:a16="http://schemas.microsoft.com/office/drawing/2014/main" id="{912209CB-3E4C-43AE-B507-08269FAE89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19" name="Isosceles Triangle 18">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BCB7912-FEA6-4C89-8E9B-D95EF15647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图片 5">
            <a:extLst>
              <a:ext uri="{FF2B5EF4-FFF2-40B4-BE49-F238E27FC236}">
                <a16:creationId xmlns:a16="http://schemas.microsoft.com/office/drawing/2014/main" id="{A792F2DC-5F3F-A696-702A-103A863C5C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281" y="1457471"/>
            <a:ext cx="5421639" cy="4066229"/>
          </a:xfrm>
          <a:prstGeom prst="rect">
            <a:avLst/>
          </a:prstGeom>
        </p:spPr>
      </p:pic>
      <p:sp>
        <p:nvSpPr>
          <p:cNvPr id="22" name="Isosceles Triangle 2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内容占位符 8">
            <a:extLst>
              <a:ext uri="{FF2B5EF4-FFF2-40B4-BE49-F238E27FC236}">
                <a16:creationId xmlns:a16="http://schemas.microsoft.com/office/drawing/2014/main" id="{AC77CE40-A3F0-A4B4-0279-3948EE0CF44B}"/>
              </a:ext>
            </a:extLst>
          </p:cNvPr>
          <p:cNvPicPr>
            <a:picLocks noChangeAspect="1"/>
          </p:cNvPicPr>
          <p:nvPr/>
        </p:nvPicPr>
        <p:blipFill>
          <a:blip r:embed="rId3"/>
          <a:stretch>
            <a:fillRect/>
          </a:stretch>
        </p:blipFill>
        <p:spPr>
          <a:xfrm>
            <a:off x="5830328" y="1950098"/>
            <a:ext cx="6105409" cy="3373238"/>
          </a:xfrm>
          <a:prstGeom prst="rect">
            <a:avLst/>
          </a:prstGeom>
        </p:spPr>
      </p:pic>
    </p:spTree>
    <p:extLst>
      <p:ext uri="{BB962C8B-B14F-4D97-AF65-F5344CB8AC3E}">
        <p14:creationId xmlns:p14="http://schemas.microsoft.com/office/powerpoint/2010/main" val="36779430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文本占位符 2">
            <a:extLst>
              <a:ext uri="{FF2B5EF4-FFF2-40B4-BE49-F238E27FC236}">
                <a16:creationId xmlns:a16="http://schemas.microsoft.com/office/drawing/2014/main" id="{966A4721-8F17-7CC6-93E2-E6053285F1C5}"/>
              </a:ext>
            </a:extLst>
          </p:cNvPr>
          <p:cNvSpPr>
            <a:spLocks noGrp="1"/>
          </p:cNvSpPr>
          <p:nvPr>
            <p:ph type="body" idx="1"/>
          </p:nvPr>
        </p:nvSpPr>
        <p:spPr>
          <a:xfrm>
            <a:off x="4439633" y="4518923"/>
            <a:ext cx="3312734" cy="1141851"/>
          </a:xfrm>
          <a:noFill/>
        </p:spPr>
        <p:txBody>
          <a:bodyPr vert="horz" lIns="91440" tIns="45720" rIns="91440" bIns="45720" rtlCol="0">
            <a:normAutofit/>
          </a:bodyPr>
          <a:lstStyle/>
          <a:p>
            <a:pPr algn="ctr"/>
            <a:endParaRPr lang="en-US" altLang="zh-CN" sz="2000" kern="1200">
              <a:solidFill>
                <a:srgbClr val="080808"/>
              </a:solidFill>
              <a:latin typeface="+mn-lt"/>
              <a:ea typeface="+mn-ea"/>
              <a:cs typeface="+mn-cs"/>
            </a:endParaRPr>
          </a:p>
        </p:txBody>
      </p:sp>
      <p:sp>
        <p:nvSpPr>
          <p:cNvPr id="2" name="标题 1">
            <a:extLst>
              <a:ext uri="{FF2B5EF4-FFF2-40B4-BE49-F238E27FC236}">
                <a16:creationId xmlns:a16="http://schemas.microsoft.com/office/drawing/2014/main" id="{97EB8574-3D9E-BF46-8882-69CDA3CAE2A6}"/>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zh-CN" altLang="en-US" sz="3600" kern="1200">
                <a:solidFill>
                  <a:srgbClr val="080808"/>
                </a:solidFill>
                <a:latin typeface="+mj-lt"/>
                <a:ea typeface="+mj-ea"/>
                <a:cs typeface="+mj-cs"/>
              </a:rPr>
              <a:t>算法尝试</a:t>
            </a:r>
            <a:r>
              <a:rPr lang="en-US" altLang="zh-CN" sz="3600" kern="1200">
                <a:solidFill>
                  <a:srgbClr val="080808"/>
                </a:solidFill>
                <a:latin typeface="+mj-lt"/>
                <a:ea typeface="+mj-ea"/>
                <a:cs typeface="+mj-cs"/>
              </a:rPr>
              <a:t>——Double DQN</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1921678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a:extLst>
              <a:ext uri="{FF2B5EF4-FFF2-40B4-BE49-F238E27FC236}">
                <a16:creationId xmlns:a16="http://schemas.microsoft.com/office/drawing/2014/main" id="{7F2B7BAD-2996-DE18-4AC5-F3BAC83F46CC}"/>
              </a:ext>
            </a:extLst>
          </p:cNvPr>
          <p:cNvSpPr>
            <a:spLocks noGrp="1"/>
          </p:cNvSpPr>
          <p:nvPr>
            <p:ph type="title"/>
          </p:nvPr>
        </p:nvSpPr>
        <p:spPr>
          <a:xfrm>
            <a:off x="643467" y="321734"/>
            <a:ext cx="10905066" cy="1135737"/>
          </a:xfrm>
        </p:spPr>
        <p:txBody>
          <a:bodyPr>
            <a:normAutofit/>
          </a:bodyPr>
          <a:lstStyle/>
          <a:p>
            <a:r>
              <a:rPr lang="en-US" altLang="zh-CN" sz="3600" dirty="0"/>
              <a:t>Double DQN</a:t>
            </a:r>
            <a:r>
              <a:rPr lang="zh-CN" altLang="en-US" sz="3600" dirty="0"/>
              <a:t>的改进思路</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9A599F42-6977-B232-FAAF-5FA504DA7E5E}"/>
                  </a:ext>
                </a:extLst>
              </p:cNvPr>
              <p:cNvSpPr>
                <a:spLocks noGrp="1"/>
              </p:cNvSpPr>
              <p:nvPr>
                <p:ph idx="1"/>
              </p:nvPr>
            </p:nvSpPr>
            <p:spPr>
              <a:xfrm>
                <a:off x="643467" y="1782981"/>
                <a:ext cx="10905066" cy="4393982"/>
              </a:xfrm>
            </p:spPr>
            <p:txBody>
              <a:bodyPr>
                <a:normAutofit/>
              </a:bodyPr>
              <a:lstStyle/>
              <a:p>
                <a:r>
                  <a:rPr lang="en-US" altLang="zh-CN" sz="2000" dirty="0"/>
                  <a:t>Double DQN </a:t>
                </a:r>
                <a:r>
                  <a:rPr lang="zh-CN" altLang="en-US" sz="2000" dirty="0"/>
                  <a:t>是对 </a:t>
                </a:r>
                <a:r>
                  <a:rPr lang="en-US" altLang="zh-CN" sz="2000" dirty="0"/>
                  <a:t>DQN </a:t>
                </a:r>
                <a:r>
                  <a:rPr lang="zh-CN" altLang="en-US" sz="2000" dirty="0"/>
                  <a:t>在减少过拟合方面的改进 </a:t>
                </a:r>
                <a:r>
                  <a:rPr lang="en-US" altLang="zh-CN" sz="2000" dirty="0"/>
                  <a:t>(Van Hasselt et al., 2016)</a:t>
                </a:r>
                <a:r>
                  <a:rPr lang="zh-CN" altLang="en-US" sz="2000" dirty="0"/>
                  <a:t>。我们注意到 </a:t>
                </a:r>
                <a:r>
                  <a:rPr lang="en-US" altLang="zh-CN" sz="2000" dirty="0"/>
                  <a:t>Q-Learning </a:t>
                </a:r>
                <a:r>
                  <a:rPr lang="zh-CN" altLang="en-US" sz="2000" dirty="0"/>
                  <a:t>目标 </a:t>
                </a:r>
                <a14:m>
                  <m:oMath xmlns:m="http://schemas.openxmlformats.org/officeDocument/2006/math">
                    <m:sSub>
                      <m:sSubPr>
                        <m:ctrlPr>
                          <a:rPr lang="en-US" altLang="zh-CN" sz="2000" b="0" i="1">
                            <a:latin typeface="Cambria Math" panose="02040503050406030204" pitchFamily="18" charset="0"/>
                          </a:rPr>
                        </m:ctrlPr>
                      </m:sSubPr>
                      <m:e>
                        <m:r>
                          <a:rPr lang="en-US" altLang="zh-CN" sz="2000" b="0" i="1">
                            <a:latin typeface="Cambria Math" panose="02040503050406030204" pitchFamily="18" charset="0"/>
                          </a:rPr>
                          <m:t>𝑅</m:t>
                        </m:r>
                      </m:e>
                      <m:sub>
                        <m:r>
                          <a:rPr lang="en-US" altLang="zh-CN" sz="2000" b="0" i="1">
                            <a:latin typeface="Cambria Math" panose="02040503050406030204" pitchFamily="18" charset="0"/>
                          </a:rPr>
                          <m:t>𝑡</m:t>
                        </m:r>
                      </m:sub>
                    </m:sSub>
                    <m:r>
                      <a:rPr lang="en-US" altLang="zh-CN" sz="2000" b="0" i="1">
                        <a:latin typeface="Cambria Math" panose="02040503050406030204" pitchFamily="18" charset="0"/>
                      </a:rPr>
                      <m:t>+</m:t>
                    </m:r>
                    <m:r>
                      <a:rPr lang="zh-CN" altLang="en-US" sz="2000" b="0" i="1">
                        <a:latin typeface="Cambria Math" panose="02040503050406030204" pitchFamily="18" charset="0"/>
                      </a:rPr>
                      <m:t>𝛾</m:t>
                    </m:r>
                    <m:r>
                      <m:rPr>
                        <m:sty m:val="p"/>
                      </m:rPr>
                      <a:rPr lang="en-US" altLang="zh-CN" sz="2000" b="0" i="0">
                        <a:latin typeface="Cambria Math" panose="02040503050406030204" pitchFamily="18" charset="0"/>
                      </a:rPr>
                      <m:t>max</m:t>
                    </m:r>
                    <m:r>
                      <a:rPr lang="en-US" altLang="zh-CN" sz="2000" b="0" i="1">
                        <a:latin typeface="Cambria Math" panose="02040503050406030204" pitchFamily="18" charset="0"/>
                      </a:rPr>
                      <m:t>⁡</m:t>
                    </m:r>
                    <m:r>
                      <a:rPr lang="en-US" altLang="zh-CN" sz="2000" b="0" i="1">
                        <a:latin typeface="Cambria Math" panose="02040503050406030204" pitchFamily="18" charset="0"/>
                      </a:rPr>
                      <m:t>𝑄</m:t>
                    </m:r>
                    <m:r>
                      <a:rPr lang="en-US" altLang="zh-CN" sz="2000" b="0" i="1">
                        <a:latin typeface="Cambria Math" panose="02040503050406030204" pitchFamily="18" charset="0"/>
                      </a:rPr>
                      <m:t>(</m:t>
                    </m:r>
                    <m:sSub>
                      <m:sSubPr>
                        <m:ctrlPr>
                          <a:rPr lang="en-US" altLang="zh-CN" sz="2000" b="0" i="1">
                            <a:latin typeface="Cambria Math" panose="02040503050406030204" pitchFamily="18" charset="0"/>
                          </a:rPr>
                        </m:ctrlPr>
                      </m:sSubPr>
                      <m:e>
                        <m:r>
                          <a:rPr lang="en-US" altLang="zh-CN" sz="2000" b="0" i="1">
                            <a:latin typeface="Cambria Math" panose="02040503050406030204" pitchFamily="18" charset="0"/>
                          </a:rPr>
                          <m:t>𝑆</m:t>
                        </m:r>
                      </m:e>
                      <m:sub>
                        <m:r>
                          <a:rPr lang="en-US" altLang="zh-CN" sz="2000" b="0" i="1">
                            <a:latin typeface="Cambria Math" panose="02040503050406030204" pitchFamily="18" charset="0"/>
                          </a:rPr>
                          <m:t>𝑡</m:t>
                        </m:r>
                        <m:r>
                          <a:rPr lang="en-US" altLang="zh-CN" sz="2000" b="0" i="1">
                            <a:latin typeface="Cambria Math" panose="02040503050406030204" pitchFamily="18" charset="0"/>
                          </a:rPr>
                          <m:t>+1</m:t>
                        </m:r>
                      </m:sub>
                    </m:sSub>
                    <m:r>
                      <a:rPr lang="en-US" altLang="zh-CN" sz="2000" b="0" i="1">
                        <a:latin typeface="Cambria Math" panose="02040503050406030204" pitchFamily="18" charset="0"/>
                      </a:rPr>
                      <m:t>,</m:t>
                    </m:r>
                    <m:r>
                      <a:rPr lang="en-US" altLang="zh-CN" sz="2000" b="0" i="1">
                        <a:latin typeface="Cambria Math" panose="02040503050406030204" pitchFamily="18" charset="0"/>
                      </a:rPr>
                      <m:t>𝑎</m:t>
                    </m:r>
                    <m:r>
                      <a:rPr lang="en-US" altLang="zh-CN" sz="2000" b="0" i="1">
                        <a:latin typeface="Cambria Math" panose="02040503050406030204" pitchFamily="18" charset="0"/>
                      </a:rPr>
                      <m:t>)</m:t>
                    </m:r>
                  </m:oMath>
                </a14:m>
                <a:r>
                  <a:rPr lang="en-US" altLang="zh-CN" sz="2000" dirty="0"/>
                  <a:t> </a:t>
                </a:r>
                <a:r>
                  <a:rPr lang="zh-CN" altLang="en-US" sz="2000" dirty="0"/>
                  <a:t>包含一个最大化算子 </a:t>
                </a:r>
                <a14:m>
                  <m:oMath xmlns:m="http://schemas.openxmlformats.org/officeDocument/2006/math">
                    <m:r>
                      <m:rPr>
                        <m:sty m:val="p"/>
                      </m:rPr>
                      <a:rPr lang="en-US" altLang="zh-CN" sz="2000" b="0" i="0">
                        <a:latin typeface="Cambria Math" panose="02040503050406030204" pitchFamily="18" charset="0"/>
                      </a:rPr>
                      <m:t>max</m:t>
                    </m:r>
                  </m:oMath>
                </a14:m>
                <a:r>
                  <a:rPr lang="en-US" altLang="zh-CN" sz="2000" dirty="0"/>
                  <a:t> </a:t>
                </a:r>
                <a:r>
                  <a:rPr lang="zh-CN" altLang="en-US" sz="2000" dirty="0"/>
                  <a:t>的操作。</a:t>
                </a:r>
                <a:endParaRPr lang="en-US" altLang="zh-CN" sz="2000" dirty="0"/>
              </a:p>
              <a:p>
                <a:r>
                  <a:rPr lang="zh-CN" altLang="en-US" sz="2000" dirty="0"/>
                  <a:t>而</a:t>
                </a:r>
                <a:r>
                  <a:rPr lang="en-US" altLang="zh-CN" sz="2000" dirty="0"/>
                  <a:t>Q</a:t>
                </a:r>
                <a:r>
                  <a:rPr lang="zh-CN" altLang="en-US" sz="2000" dirty="0"/>
                  <a:t>又由于环境、非稳态、函数近似或者其他原因，可能带有噪声。需注意的是，最大噪声的期望值并不会小于噪声的最大期望。因此，下一个 </a:t>
                </a:r>
                <a:r>
                  <a:rPr lang="en-US" altLang="zh-CN" sz="2000" dirty="0"/>
                  <a:t>Q </a:t>
                </a:r>
                <a:r>
                  <a:rPr lang="zh-CN" altLang="en-US" sz="2000" dirty="0"/>
                  <a:t>值往往被过估计了。</a:t>
                </a:r>
              </a:p>
            </p:txBody>
          </p:sp>
        </mc:Choice>
        <mc:Fallback>
          <p:sp>
            <p:nvSpPr>
              <p:cNvPr id="3" name="内容占位符 2">
                <a:extLst>
                  <a:ext uri="{FF2B5EF4-FFF2-40B4-BE49-F238E27FC236}">
                    <a16:creationId xmlns:a16="http://schemas.microsoft.com/office/drawing/2014/main" id="{9A599F42-6977-B232-FAAF-5FA504DA7E5E}"/>
                  </a:ext>
                </a:extLst>
              </p:cNvPr>
              <p:cNvSpPr>
                <a:spLocks noGrp="1" noRot="1" noChangeAspect="1" noMove="1" noResize="1" noEditPoints="1" noAdjustHandles="1" noChangeArrowheads="1" noChangeShapeType="1" noTextEdit="1"/>
              </p:cNvSpPr>
              <p:nvPr>
                <p:ph idx="1"/>
              </p:nvPr>
            </p:nvSpPr>
            <p:spPr>
              <a:xfrm>
                <a:off x="643467" y="1782981"/>
                <a:ext cx="10905066" cy="4393982"/>
              </a:xfrm>
              <a:blipFill>
                <a:blip r:embed="rId2"/>
                <a:stretch>
                  <a:fillRect l="-503" t="-1387"/>
                </a:stretch>
              </a:blipFill>
            </p:spPr>
            <p:txBody>
              <a:bodyPr/>
              <a:lstStyle/>
              <a:p>
                <a:r>
                  <a:rPr lang="zh-CN" altLang="en-US">
                    <a:noFill/>
                  </a:rPr>
                  <a:t> </a:t>
                </a:r>
              </a:p>
            </p:txBody>
          </p:sp>
        </mc:Fallback>
      </mc:AlternateContent>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32272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a:extLst>
              <a:ext uri="{FF2B5EF4-FFF2-40B4-BE49-F238E27FC236}">
                <a16:creationId xmlns:a16="http://schemas.microsoft.com/office/drawing/2014/main" id="{7F2B7BAD-2996-DE18-4AC5-F3BAC83F46CC}"/>
              </a:ext>
            </a:extLst>
          </p:cNvPr>
          <p:cNvSpPr>
            <a:spLocks noGrp="1"/>
          </p:cNvSpPr>
          <p:nvPr>
            <p:ph type="title"/>
          </p:nvPr>
        </p:nvSpPr>
        <p:spPr>
          <a:xfrm>
            <a:off x="643467" y="321734"/>
            <a:ext cx="10905066" cy="1135737"/>
          </a:xfrm>
        </p:spPr>
        <p:txBody>
          <a:bodyPr>
            <a:normAutofit/>
          </a:bodyPr>
          <a:lstStyle/>
          <a:p>
            <a:r>
              <a:rPr lang="zh-CN" altLang="en-US" sz="3600" dirty="0"/>
              <a:t>学习目标的改进</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9A599F42-6977-B232-FAAF-5FA504DA7E5E}"/>
                  </a:ext>
                </a:extLst>
              </p:cNvPr>
              <p:cNvSpPr>
                <a:spLocks noGrp="1"/>
              </p:cNvSpPr>
              <p:nvPr>
                <p:ph idx="1"/>
              </p:nvPr>
            </p:nvSpPr>
            <p:spPr>
              <a:xfrm>
                <a:off x="643467" y="1782981"/>
                <a:ext cx="10905066" cy="4393982"/>
              </a:xfrm>
            </p:spPr>
            <p:txBody>
              <a:bodyPr>
                <a:normAutofit/>
              </a:bodyPr>
              <a:lstStyle/>
              <a:p>
                <a:r>
                  <a:rPr lang="zh-CN" altLang="en-US" sz="2000" dirty="0"/>
                  <a:t>通过增加对网络参数 </a:t>
                </a:r>
                <a:r>
                  <a:rPr lang="el-GR" altLang="zh-CN" sz="2000" dirty="0"/>
                  <a:t>θ </a:t>
                </a:r>
                <a:r>
                  <a:rPr lang="zh-CN" altLang="en-US" sz="2000" dirty="0"/>
                  <a:t>的关注，标准 </a:t>
                </a:r>
                <a:r>
                  <a:rPr lang="en-US" altLang="zh-CN" sz="2000" dirty="0"/>
                  <a:t>DQN </a:t>
                </a:r>
                <a:r>
                  <a:rPr lang="zh-CN" altLang="en-US" sz="2000" dirty="0"/>
                  <a:t>的学习目标可以被重写为如下式子：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r>
                      <a:rPr lang="zh-CN" altLang="en-US" sz="2000" i="1">
                        <a:latin typeface="Cambria Math" panose="02040503050406030204" pitchFamily="18" charset="0"/>
                      </a:rPr>
                      <m:t>𝛾</m:t>
                    </m:r>
                    <m:r>
                      <m:rPr>
                        <m:sty m:val="p"/>
                      </m:rPr>
                      <a:rPr lang="en-US" altLang="zh-CN" sz="2000">
                        <a:latin typeface="Cambria Math" panose="02040503050406030204" pitchFamily="18" charset="0"/>
                      </a:rPr>
                      <m:t>max</m:t>
                    </m:r>
                    <m:r>
                      <a:rPr lang="en-US" altLang="zh-CN"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𝑄</m:t>
                        </m:r>
                      </m:e>
                    </m:acc>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𝑆</m:t>
                        </m:r>
                      </m:e>
                      <m:sub>
                        <m:r>
                          <a:rPr lang="en-US" altLang="zh-CN" sz="2000" i="1">
                            <a:latin typeface="Cambria Math" panose="02040503050406030204" pitchFamily="18" charset="0"/>
                          </a:rPr>
                          <m:t>𝑡</m:t>
                        </m:r>
                        <m:r>
                          <a:rPr lang="en-US" altLang="zh-CN" sz="2000" i="1">
                            <a:latin typeface="Cambria Math" panose="02040503050406030204" pitchFamily="18" charset="0"/>
                          </a:rPr>
                          <m:t>+1</m:t>
                        </m:r>
                      </m:sub>
                    </m:sSub>
                    <m:r>
                      <a:rPr lang="en-US" altLang="zh-CN" sz="2000" i="1">
                        <a:latin typeface="Cambria Math" panose="02040503050406030204" pitchFamily="18" charset="0"/>
                      </a:rPr>
                      <m:t>, </m:t>
                    </m:r>
                    <m:func>
                      <m:funcPr>
                        <m:ctrlPr>
                          <a:rPr lang="en-US" altLang="zh-CN" sz="2000" i="1">
                            <a:latin typeface="Cambria Math" panose="02040503050406030204" pitchFamily="18" charset="0"/>
                          </a:rPr>
                        </m:ctrlPr>
                      </m:funcPr>
                      <m:fName>
                        <m:r>
                          <m:rPr>
                            <m:sty m:val="p"/>
                          </m:rPr>
                          <a:rPr lang="en-US" altLang="zh-CN" sz="2000">
                            <a:latin typeface="Cambria Math" panose="02040503050406030204" pitchFamily="18" charset="0"/>
                          </a:rPr>
                          <m:t>arg</m:t>
                        </m:r>
                      </m:fName>
                      <m:e>
                        <m:r>
                          <a:rPr lang="en-US" altLang="zh-CN" sz="2000" i="1">
                            <a:latin typeface="Cambria Math" panose="02040503050406030204" pitchFamily="18" charset="0"/>
                          </a:rPr>
                          <m:t>𝑚𝑎𝑥</m:t>
                        </m:r>
                      </m:e>
                    </m:func>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𝑄</m:t>
                        </m:r>
                      </m:e>
                    </m:acc>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𝑆</m:t>
                            </m:r>
                          </m:e>
                          <m:sub>
                            <m:r>
                              <a:rPr lang="en-US" altLang="zh-CN" sz="2000" i="1">
                                <a:latin typeface="Cambria Math" panose="02040503050406030204" pitchFamily="18" charset="0"/>
                              </a:rPr>
                              <m:t>𝑡</m:t>
                            </m:r>
                            <m:r>
                              <a:rPr lang="en-US" altLang="zh-CN" sz="2000" i="1">
                                <a:latin typeface="Cambria Math" panose="02040503050406030204" pitchFamily="18" charset="0"/>
                              </a:rPr>
                              <m:t>+1</m:t>
                            </m:r>
                          </m:sub>
                        </m:sSub>
                        <m:r>
                          <a:rPr lang="en-US" altLang="zh-CN" sz="2000" i="1">
                            <a:latin typeface="Cambria Math" panose="02040503050406030204" pitchFamily="18" charset="0"/>
                          </a:rPr>
                          <m:t>,</m:t>
                        </m:r>
                        <m:r>
                          <a:rPr lang="en-US" altLang="zh-CN" sz="2000" i="1">
                            <a:latin typeface="Cambria Math" panose="02040503050406030204" pitchFamily="18" charset="0"/>
                          </a:rPr>
                          <m:t>𝑎</m:t>
                        </m:r>
                        <m:r>
                          <a:rPr lang="en-US" altLang="zh-CN"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zh-CN" altLang="en-US" sz="2000" i="1">
                                <a:latin typeface="Cambria Math" panose="02040503050406030204" pitchFamily="18" charset="0"/>
                              </a:rPr>
                              <m:t>𝜃</m:t>
                            </m:r>
                          </m:e>
                        </m:acc>
                      </m:e>
                    </m:d>
                    <m:r>
                      <a:rPr lang="en-US" altLang="zh-CN"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zh-CN" altLang="en-US" sz="2000" i="1">
                            <a:latin typeface="Cambria Math" panose="02040503050406030204" pitchFamily="18" charset="0"/>
                          </a:rPr>
                          <m:t>𝜃</m:t>
                        </m:r>
                      </m:e>
                    </m:acc>
                    <m:r>
                      <a:rPr lang="en-US" altLang="zh-CN" sz="2000" i="1">
                        <a:latin typeface="Cambria Math" panose="02040503050406030204" pitchFamily="18" charset="0"/>
                      </a:rPr>
                      <m:t>)</m:t>
                    </m:r>
                  </m:oMath>
                </a14:m>
                <a:r>
                  <a:rPr lang="el-GR" altLang="zh-CN" sz="2000" dirty="0"/>
                  <a:t>,</a:t>
                </a:r>
                <a:r>
                  <a:rPr lang="zh-CN" altLang="en-US" sz="2000" dirty="0"/>
                  <a:t>在式子中可以注意到一个问题：</a:t>
                </a:r>
                <a:r>
                  <a:rPr lang="en-US" altLang="zh-CN" sz="2000" dirty="0"/>
                  <a:t> </a:t>
                </a:r>
                <a14:m>
                  <m:oMath xmlns:m="http://schemas.openxmlformats.org/officeDocument/2006/math">
                    <m:acc>
                      <m:accPr>
                        <m:chr m:val="̂"/>
                        <m:ctrlPr>
                          <a:rPr lang="en-US" altLang="zh-CN" sz="2000" i="1">
                            <a:latin typeface="Cambria Math" panose="02040503050406030204" pitchFamily="18" charset="0"/>
                          </a:rPr>
                        </m:ctrlPr>
                      </m:accPr>
                      <m:e>
                        <m:r>
                          <a:rPr lang="zh-CN" altLang="en-US" sz="2000" i="1">
                            <a:latin typeface="Cambria Math" panose="02040503050406030204" pitchFamily="18" charset="0"/>
                          </a:rPr>
                          <m:t>𝜃</m:t>
                        </m:r>
                      </m:e>
                    </m:acc>
                  </m:oMath>
                </a14:m>
                <a:r>
                  <a:rPr lang="en-US" altLang="zh-CN" sz="2000" dirty="0"/>
                  <a:t> </a:t>
                </a:r>
                <a:r>
                  <a:rPr lang="zh-CN" altLang="en-US" sz="2000" dirty="0"/>
                  <a:t>既用于估计 </a:t>
                </a:r>
                <a:r>
                  <a:rPr lang="en-US" altLang="zh-CN" sz="2000" dirty="0"/>
                  <a:t>Q </a:t>
                </a:r>
                <a:r>
                  <a:rPr lang="zh-CN" altLang="en-US" sz="2000" dirty="0"/>
                  <a:t>值，又用于对估计过程中的下一个动作 </a:t>
                </a:r>
                <a:r>
                  <a:rPr lang="en-US" altLang="zh-CN" sz="2000" dirty="0"/>
                  <a:t>a </a:t>
                </a:r>
                <a:r>
                  <a:rPr lang="zh-CN" altLang="en-US" sz="2000" dirty="0"/>
                  <a:t>进 行选择。</a:t>
                </a:r>
                <a:endParaRPr lang="en-US" altLang="zh-CN" sz="2000" dirty="0"/>
              </a:p>
              <a:p>
                <a:r>
                  <a:rPr lang="zh-CN" altLang="en-US" sz="2000" dirty="0"/>
                  <a:t>而 </a:t>
                </a:r>
                <a:r>
                  <a:rPr lang="en-US" altLang="zh-CN" sz="2000" dirty="0"/>
                  <a:t>Double DQN </a:t>
                </a:r>
                <a:r>
                  <a:rPr lang="zh-CN" altLang="en-US" sz="2000" dirty="0"/>
                  <a:t>的核心思想是在这两个阶段使用两个不同的网络，以去除选择和评价中噪声的相关性。因此，需要一个额外的网络完成这项工作，而 </a:t>
                </a:r>
                <a:r>
                  <a:rPr lang="en-US" altLang="zh-CN" sz="2000" dirty="0"/>
                  <a:t>DQN </a:t>
                </a:r>
                <a:r>
                  <a:rPr lang="zh-CN" altLang="en-US" sz="2000" dirty="0"/>
                  <a:t>结构中的 </a:t>
                </a:r>
                <a:r>
                  <a:rPr lang="en-US" altLang="zh-CN" sz="2000" dirty="0"/>
                  <a:t>Q </a:t>
                </a:r>
                <a:r>
                  <a:rPr lang="zh-CN" altLang="en-US" sz="2000" dirty="0"/>
                  <a:t>网络则是一个很自然能想到的选择。（</a:t>
                </a:r>
                <a:r>
                  <a:rPr lang="en-US" altLang="zh-CN" sz="2000" dirty="0"/>
                  <a:t>DQN </a:t>
                </a:r>
                <a:r>
                  <a:rPr lang="zh-CN" altLang="en-US" sz="2000" dirty="0"/>
                  <a:t>结构中有 </a:t>
                </a:r>
                <a:r>
                  <a:rPr lang="en-US" altLang="zh-CN" sz="2000" dirty="0"/>
                  <a:t>Q </a:t>
                </a:r>
                <a:r>
                  <a:rPr lang="zh-CN" altLang="en-US" sz="2000" dirty="0"/>
                  <a:t>网络和目标网络这两个网络，并通过目标网络进行评估来进一步提高稳定性。）因此，</a:t>
                </a:r>
                <a:r>
                  <a:rPr lang="en-US" altLang="zh-CN" sz="2000" dirty="0"/>
                  <a:t>Double DQN </a:t>
                </a:r>
                <a:r>
                  <a:rPr lang="zh-CN" altLang="en-US" sz="2000" dirty="0"/>
                  <a:t>中使用的 </a:t>
                </a:r>
                <a:r>
                  <a:rPr lang="en-US" altLang="zh-CN" sz="2000" dirty="0"/>
                  <a:t>Q </a:t>
                </a:r>
                <a:r>
                  <a:rPr lang="zh-CN" altLang="en-US" sz="2000" dirty="0"/>
                  <a:t>学习目标是 </a:t>
                </a:r>
                <a:endParaRPr lang="en-US" altLang="zh-CN" sz="2000" dirty="0"/>
              </a:p>
              <a:p>
                <a:pPr marL="0" indent="0" algn="ctr">
                  <a:buNone/>
                </a:pP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𝑅</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r>
                      <a:rPr lang="zh-CN" altLang="en-US" sz="2000" b="0" i="1" smtClean="0">
                        <a:latin typeface="Cambria Math" panose="02040503050406030204" pitchFamily="18" charset="0"/>
                      </a:rPr>
                      <m:t>𝛾</m:t>
                    </m:r>
                    <m:r>
                      <m:rPr>
                        <m:sty m:val="p"/>
                      </m:rPr>
                      <a:rPr lang="en-US" altLang="zh-CN" sz="2000" b="0" i="0" smtClean="0">
                        <a:latin typeface="Cambria Math" panose="02040503050406030204" pitchFamily="18" charset="0"/>
                      </a:rPr>
                      <m:t>max</m:t>
                    </m:r>
                    <m:r>
                      <a:rPr lang="en-US" altLang="zh-CN" sz="2000" b="0" i="1" smtClean="0">
                        <a:latin typeface="Cambria Math" panose="02040503050406030204" pitchFamily="18" charset="0"/>
                      </a:rPr>
                      <m:t>⁡</m:t>
                    </m:r>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𝑄</m:t>
                        </m:r>
                      </m:e>
                    </m:acc>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 </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arg</m:t>
                        </m:r>
                      </m:fName>
                      <m:e>
                        <m:r>
                          <a:rPr lang="en-US" altLang="zh-CN" sz="2000" b="0" i="1" smtClean="0">
                            <a:latin typeface="Cambria Math" panose="02040503050406030204" pitchFamily="18" charset="0"/>
                          </a:rPr>
                          <m:t>𝑚𝑎𝑥</m:t>
                        </m:r>
                      </m:e>
                    </m:func>
                    <m:r>
                      <a:rPr lang="en-US" altLang="zh-CN" sz="2000" b="0" i="1" smtClean="0">
                        <a:latin typeface="Cambria Math" panose="02040503050406030204" pitchFamily="18" charset="0"/>
                      </a:rPr>
                      <m:t>𝑄</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𝑎</m:t>
                        </m:r>
                        <m:r>
                          <a:rPr lang="en-US" altLang="zh-CN" sz="2000" b="0" i="1" smtClean="0">
                            <a:latin typeface="Cambria Math" panose="02040503050406030204" pitchFamily="18" charset="0"/>
                          </a:rPr>
                          <m:t>;</m:t>
                        </m:r>
                        <m:r>
                          <a:rPr lang="zh-CN" altLang="en-US" sz="2000" b="0" i="1" smtClean="0">
                            <a:latin typeface="Cambria Math" panose="02040503050406030204" pitchFamily="18" charset="0"/>
                          </a:rPr>
                          <m:t>𝜃</m:t>
                        </m:r>
                      </m:e>
                    </m:d>
                    <m:r>
                      <a:rPr lang="en-US" altLang="zh-CN" sz="2000" b="0" i="1" smtClean="0">
                        <a:latin typeface="Cambria Math" panose="02040503050406030204" pitchFamily="18" charset="0"/>
                      </a:rPr>
                      <m:t>;</m:t>
                    </m:r>
                    <m:acc>
                      <m:accPr>
                        <m:chr m:val="̂"/>
                        <m:ctrlPr>
                          <a:rPr lang="en-US" altLang="zh-CN" sz="2000" b="0" i="1" smtClean="0">
                            <a:latin typeface="Cambria Math" panose="02040503050406030204" pitchFamily="18" charset="0"/>
                          </a:rPr>
                        </m:ctrlPr>
                      </m:accPr>
                      <m:e>
                        <m:r>
                          <a:rPr lang="zh-CN" altLang="en-US" sz="2000" b="0" i="1" smtClean="0">
                            <a:latin typeface="Cambria Math" panose="02040503050406030204" pitchFamily="18" charset="0"/>
                          </a:rPr>
                          <m:t>𝜃</m:t>
                        </m:r>
                      </m:e>
                    </m:acc>
                    <m:r>
                      <a:rPr lang="en-US" altLang="zh-CN" sz="2000" b="0" i="1" smtClean="0">
                        <a:latin typeface="Cambria Math" panose="02040503050406030204" pitchFamily="18" charset="0"/>
                      </a:rPr>
                      <m:t>) </m:t>
                    </m:r>
                  </m:oMath>
                </a14:m>
                <a:r>
                  <a:rPr lang="en-US" altLang="zh-CN" sz="2000" dirty="0"/>
                  <a:t>.</a:t>
                </a:r>
                <a:endParaRPr lang="zh-CN" altLang="en-US" sz="2000" dirty="0"/>
              </a:p>
              <a:p>
                <a:endParaRPr lang="en-US" altLang="zh-CN" sz="2000" dirty="0"/>
              </a:p>
            </p:txBody>
          </p:sp>
        </mc:Choice>
        <mc:Fallback>
          <p:sp>
            <p:nvSpPr>
              <p:cNvPr id="3" name="内容占位符 2">
                <a:extLst>
                  <a:ext uri="{FF2B5EF4-FFF2-40B4-BE49-F238E27FC236}">
                    <a16:creationId xmlns:a16="http://schemas.microsoft.com/office/drawing/2014/main" id="{9A599F42-6977-B232-FAAF-5FA504DA7E5E}"/>
                  </a:ext>
                </a:extLst>
              </p:cNvPr>
              <p:cNvSpPr>
                <a:spLocks noGrp="1" noRot="1" noChangeAspect="1" noMove="1" noResize="1" noEditPoints="1" noAdjustHandles="1" noChangeArrowheads="1" noChangeShapeType="1" noTextEdit="1"/>
              </p:cNvSpPr>
              <p:nvPr>
                <p:ph idx="1"/>
              </p:nvPr>
            </p:nvSpPr>
            <p:spPr>
              <a:xfrm>
                <a:off x="643467" y="1782981"/>
                <a:ext cx="10905066" cy="4393982"/>
              </a:xfrm>
              <a:blipFill>
                <a:blip r:embed="rId2"/>
                <a:stretch>
                  <a:fillRect l="-503" t="-1387" r="-391"/>
                </a:stretch>
              </a:blipFill>
            </p:spPr>
            <p:txBody>
              <a:bodyPr/>
              <a:lstStyle/>
              <a:p>
                <a:r>
                  <a:rPr lang="zh-CN" altLang="en-US">
                    <a:noFill/>
                  </a:rPr>
                  <a:t> </a:t>
                </a:r>
              </a:p>
            </p:txBody>
          </p:sp>
        </mc:Fallback>
      </mc:AlternateContent>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06400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25E301-38AA-926C-9893-E068A9115818}"/>
              </a:ext>
            </a:extLst>
          </p:cNvPr>
          <p:cNvSpPr>
            <a:spLocks noGrp="1"/>
          </p:cNvSpPr>
          <p:nvPr>
            <p:ph type="title"/>
          </p:nvPr>
        </p:nvSpPr>
        <p:spPr/>
        <p:txBody>
          <a:bodyPr/>
          <a:lstStyle/>
          <a:p>
            <a:r>
              <a:rPr lang="zh-CN" altLang="en-US" dirty="0"/>
              <a:t>代码修改</a:t>
            </a:r>
          </a:p>
        </p:txBody>
      </p:sp>
      <p:pic>
        <p:nvPicPr>
          <p:cNvPr id="5" name="内容占位符 4">
            <a:extLst>
              <a:ext uri="{FF2B5EF4-FFF2-40B4-BE49-F238E27FC236}">
                <a16:creationId xmlns:a16="http://schemas.microsoft.com/office/drawing/2014/main" id="{678C5E5B-F357-6DDD-222D-F4246086B9FD}"/>
              </a:ext>
            </a:extLst>
          </p:cNvPr>
          <p:cNvPicPr>
            <a:picLocks noGrp="1" noChangeAspect="1"/>
          </p:cNvPicPr>
          <p:nvPr>
            <p:ph idx="1"/>
          </p:nvPr>
        </p:nvPicPr>
        <p:blipFill>
          <a:blip r:embed="rId2"/>
          <a:stretch>
            <a:fillRect/>
          </a:stretch>
        </p:blipFill>
        <p:spPr>
          <a:xfrm>
            <a:off x="1871010" y="4793674"/>
            <a:ext cx="8449980" cy="1587572"/>
          </a:xfrm>
        </p:spPr>
      </p:pic>
      <p:pic>
        <p:nvPicPr>
          <p:cNvPr id="7" name="图片 6">
            <a:extLst>
              <a:ext uri="{FF2B5EF4-FFF2-40B4-BE49-F238E27FC236}">
                <a16:creationId xmlns:a16="http://schemas.microsoft.com/office/drawing/2014/main" id="{F6A9955A-6C6F-5730-842C-3482C2D28EA1}"/>
              </a:ext>
            </a:extLst>
          </p:cNvPr>
          <p:cNvPicPr>
            <a:picLocks noChangeAspect="1"/>
          </p:cNvPicPr>
          <p:nvPr/>
        </p:nvPicPr>
        <p:blipFill>
          <a:blip r:embed="rId3"/>
          <a:stretch>
            <a:fillRect/>
          </a:stretch>
        </p:blipFill>
        <p:spPr>
          <a:xfrm>
            <a:off x="1676422" y="2202656"/>
            <a:ext cx="8839156" cy="436633"/>
          </a:xfrm>
          <a:prstGeom prst="rect">
            <a:avLst/>
          </a:prstGeom>
        </p:spPr>
      </p:pic>
      <p:sp>
        <p:nvSpPr>
          <p:cNvPr id="9" name="箭头: 下 8">
            <a:extLst>
              <a:ext uri="{FF2B5EF4-FFF2-40B4-BE49-F238E27FC236}">
                <a16:creationId xmlns:a16="http://schemas.microsoft.com/office/drawing/2014/main" id="{CBF5C933-3473-5D86-9CD3-045B44F8967C}"/>
              </a:ext>
            </a:extLst>
          </p:cNvPr>
          <p:cNvSpPr/>
          <p:nvPr/>
        </p:nvSpPr>
        <p:spPr>
          <a:xfrm>
            <a:off x="5036127" y="2944091"/>
            <a:ext cx="1593273" cy="9975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8B901BA4-8B8C-0BC3-5A96-5808E1836FC1}"/>
                  </a:ext>
                </a:extLst>
              </p:cNvPr>
              <p:cNvSpPr txBox="1"/>
              <p:nvPr/>
            </p:nvSpPr>
            <p:spPr>
              <a:xfrm>
                <a:off x="2784763" y="1661813"/>
                <a:ext cx="6096000" cy="404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𝛾</m:t>
                      </m:r>
                      <m:r>
                        <m:rPr>
                          <m:sty m:val="p"/>
                        </m:rPr>
                        <a:rPr lang="en-US" altLang="zh-CN" b="0" i="0" smtClean="0">
                          <a:latin typeface="Cambria Math" panose="02040503050406030204" pitchFamily="18" charset="0"/>
                        </a:rPr>
                        <m:t>max</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𝑄</m:t>
                          </m:r>
                        </m:e>
                      </m:acc>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arg</m:t>
                          </m:r>
                        </m:fName>
                        <m:e>
                          <m:r>
                            <a:rPr lang="en-US" altLang="zh-CN" b="0" i="1" smtClean="0">
                              <a:latin typeface="Cambria Math" panose="02040503050406030204" pitchFamily="18" charset="0"/>
                            </a:rPr>
                            <m:t>𝑚𝑎𝑥</m:t>
                          </m:r>
                        </m:e>
                      </m:func>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𝑄</m:t>
                          </m:r>
                        </m:e>
                      </m:acc>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zh-CN" altLang="en-US" b="0" i="1" smtClean="0">
                                  <a:latin typeface="Cambria Math" panose="02040503050406030204" pitchFamily="18" charset="0"/>
                                </a:rPr>
                                <m:t>𝜃</m:t>
                              </m:r>
                            </m:e>
                          </m:acc>
                        </m:e>
                      </m:d>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zh-CN" altLang="en-US" b="0" i="1" smtClean="0">
                              <a:latin typeface="Cambria Math" panose="02040503050406030204" pitchFamily="18" charset="0"/>
                            </a:rPr>
                            <m:t>𝜃</m:t>
                          </m:r>
                        </m:e>
                      </m:acc>
                      <m:r>
                        <a:rPr lang="en-US" altLang="zh-CN" b="0" i="1" smtClean="0">
                          <a:latin typeface="Cambria Math" panose="02040503050406030204" pitchFamily="18" charset="0"/>
                        </a:rPr>
                        <m:t>)</m:t>
                      </m:r>
                    </m:oMath>
                  </m:oMathPara>
                </a14:m>
                <a:endParaRPr lang="zh-CN" altLang="en-US" dirty="0"/>
              </a:p>
            </p:txBody>
          </p:sp>
        </mc:Choice>
        <mc:Fallback xmlns="">
          <p:sp>
            <p:nvSpPr>
              <p:cNvPr id="11" name="文本框 10">
                <a:extLst>
                  <a:ext uri="{FF2B5EF4-FFF2-40B4-BE49-F238E27FC236}">
                    <a16:creationId xmlns:a16="http://schemas.microsoft.com/office/drawing/2014/main" id="{8B901BA4-8B8C-0BC3-5A96-5808E1836FC1}"/>
                  </a:ext>
                </a:extLst>
              </p:cNvPr>
              <p:cNvSpPr txBox="1">
                <a:spLocks noRot="1" noChangeAspect="1" noMove="1" noResize="1" noEditPoints="1" noAdjustHandles="1" noChangeArrowheads="1" noChangeShapeType="1" noTextEdit="1"/>
              </p:cNvSpPr>
              <p:nvPr/>
            </p:nvSpPr>
            <p:spPr>
              <a:xfrm>
                <a:off x="2784763" y="1661813"/>
                <a:ext cx="6096000" cy="404983"/>
              </a:xfrm>
              <a:prstGeom prst="rect">
                <a:avLst/>
              </a:prstGeom>
              <a:blipFill>
                <a:blip r:embed="rId4"/>
                <a:stretch>
                  <a:fillRect t="-4545" b="-90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E70A47B9-14C9-9FA4-CF4F-2C66402C103A}"/>
                  </a:ext>
                </a:extLst>
              </p:cNvPr>
              <p:cNvSpPr txBox="1"/>
              <p:nvPr/>
            </p:nvSpPr>
            <p:spPr>
              <a:xfrm>
                <a:off x="2009182" y="4177113"/>
                <a:ext cx="8311808" cy="3810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𝛾</m:t>
                      </m:r>
                      <m:r>
                        <m:rPr>
                          <m:sty m:val="p"/>
                        </m:rPr>
                        <a:rPr lang="en-US" altLang="zh-CN" b="0" i="0" smtClean="0">
                          <a:latin typeface="Cambria Math" panose="02040503050406030204" pitchFamily="18" charset="0"/>
                        </a:rPr>
                        <m:t>max</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𝑄</m:t>
                          </m:r>
                        </m:e>
                      </m:acc>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arg</m:t>
                          </m:r>
                        </m:fName>
                        <m:e>
                          <m:r>
                            <a:rPr lang="en-US" altLang="zh-CN" b="0" i="1" smtClean="0">
                              <a:latin typeface="Cambria Math" panose="02040503050406030204" pitchFamily="18" charset="0"/>
                            </a:rPr>
                            <m:t>𝑚𝑎𝑥</m:t>
                          </m:r>
                        </m:e>
                      </m:func>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zh-CN" altLang="en-US" b="0" i="1" smtClean="0">
                              <a:latin typeface="Cambria Math" panose="02040503050406030204" pitchFamily="18" charset="0"/>
                            </a:rPr>
                            <m:t>𝜃</m:t>
                          </m:r>
                        </m:e>
                      </m:d>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zh-CN" altLang="en-US" b="0" i="1" smtClean="0">
                              <a:latin typeface="Cambria Math" panose="02040503050406030204" pitchFamily="18" charset="0"/>
                            </a:rPr>
                            <m:t>𝜃</m:t>
                          </m:r>
                        </m:e>
                      </m:acc>
                      <m:r>
                        <a:rPr lang="en-US" altLang="zh-CN" b="0" i="1" smtClean="0">
                          <a:latin typeface="Cambria Math" panose="02040503050406030204" pitchFamily="18" charset="0"/>
                        </a:rPr>
                        <m:t>) </m:t>
                      </m:r>
                    </m:oMath>
                  </m:oMathPara>
                </a14:m>
                <a:endParaRPr lang="zh-CN" altLang="en-US" dirty="0"/>
              </a:p>
            </p:txBody>
          </p:sp>
        </mc:Choice>
        <mc:Fallback xmlns="">
          <p:sp>
            <p:nvSpPr>
              <p:cNvPr id="13" name="文本框 12">
                <a:extLst>
                  <a:ext uri="{FF2B5EF4-FFF2-40B4-BE49-F238E27FC236}">
                    <a16:creationId xmlns:a16="http://schemas.microsoft.com/office/drawing/2014/main" id="{E70A47B9-14C9-9FA4-CF4F-2C66402C103A}"/>
                  </a:ext>
                </a:extLst>
              </p:cNvPr>
              <p:cNvSpPr txBox="1">
                <a:spLocks noRot="1" noChangeAspect="1" noMove="1" noResize="1" noEditPoints="1" noAdjustHandles="1" noChangeArrowheads="1" noChangeShapeType="1" noTextEdit="1"/>
              </p:cNvSpPr>
              <p:nvPr/>
            </p:nvSpPr>
            <p:spPr>
              <a:xfrm>
                <a:off x="2009182" y="4177113"/>
                <a:ext cx="8311808" cy="381066"/>
              </a:xfrm>
              <a:prstGeom prst="rect">
                <a:avLst/>
              </a:prstGeom>
              <a:blipFill>
                <a:blip r:embed="rId5"/>
                <a:stretch>
                  <a:fillRect t="-7937" b="-1269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887889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文本占位符 2">
            <a:extLst>
              <a:ext uri="{FF2B5EF4-FFF2-40B4-BE49-F238E27FC236}">
                <a16:creationId xmlns:a16="http://schemas.microsoft.com/office/drawing/2014/main" id="{9457DF3E-3444-FFF6-2882-7FC010CC4CD0}"/>
              </a:ext>
            </a:extLst>
          </p:cNvPr>
          <p:cNvSpPr>
            <a:spLocks noGrp="1"/>
          </p:cNvSpPr>
          <p:nvPr>
            <p:ph type="body" idx="1"/>
          </p:nvPr>
        </p:nvSpPr>
        <p:spPr>
          <a:xfrm>
            <a:off x="4439633" y="4518923"/>
            <a:ext cx="3312734" cy="1141851"/>
          </a:xfrm>
          <a:noFill/>
        </p:spPr>
        <p:txBody>
          <a:bodyPr vert="horz" lIns="91440" tIns="45720" rIns="91440" bIns="45720" rtlCol="0">
            <a:normAutofit/>
          </a:bodyPr>
          <a:lstStyle/>
          <a:p>
            <a:pPr algn="ctr"/>
            <a:endParaRPr lang="en-US" altLang="zh-CN" sz="2000" kern="1200">
              <a:solidFill>
                <a:srgbClr val="080808"/>
              </a:solidFill>
              <a:latin typeface="+mn-lt"/>
              <a:ea typeface="+mn-ea"/>
              <a:cs typeface="+mn-cs"/>
            </a:endParaRPr>
          </a:p>
        </p:txBody>
      </p:sp>
      <p:sp>
        <p:nvSpPr>
          <p:cNvPr id="2" name="标题 1">
            <a:extLst>
              <a:ext uri="{FF2B5EF4-FFF2-40B4-BE49-F238E27FC236}">
                <a16:creationId xmlns:a16="http://schemas.microsoft.com/office/drawing/2014/main" id="{29E8BAF7-577A-F20B-E50B-AF27645930EB}"/>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zh-CN" altLang="en-US" sz="3600" kern="1200">
                <a:solidFill>
                  <a:srgbClr val="080808"/>
                </a:solidFill>
                <a:latin typeface="+mj-lt"/>
                <a:ea typeface="+mj-ea"/>
                <a:cs typeface="+mj-cs"/>
              </a:rPr>
              <a:t>算法尝试</a:t>
            </a:r>
            <a:r>
              <a:rPr lang="en-US" altLang="zh-CN" sz="3600" kern="1200">
                <a:solidFill>
                  <a:srgbClr val="080808"/>
                </a:solidFill>
                <a:latin typeface="+mj-lt"/>
                <a:ea typeface="+mj-ea"/>
                <a:cs typeface="+mj-cs"/>
              </a:rPr>
              <a:t>——Dueling DQN</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800896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a:extLst>
              <a:ext uri="{FF2B5EF4-FFF2-40B4-BE49-F238E27FC236}">
                <a16:creationId xmlns:a16="http://schemas.microsoft.com/office/drawing/2014/main" id="{7F2B7BAD-2996-DE18-4AC5-F3BAC83F46CC}"/>
              </a:ext>
            </a:extLst>
          </p:cNvPr>
          <p:cNvSpPr>
            <a:spLocks noGrp="1"/>
          </p:cNvSpPr>
          <p:nvPr>
            <p:ph type="title"/>
          </p:nvPr>
        </p:nvSpPr>
        <p:spPr>
          <a:xfrm>
            <a:off x="643467" y="321734"/>
            <a:ext cx="10905066" cy="1135737"/>
          </a:xfrm>
        </p:spPr>
        <p:txBody>
          <a:bodyPr>
            <a:normAutofit/>
          </a:bodyPr>
          <a:lstStyle/>
          <a:p>
            <a:r>
              <a:rPr lang="en-US" altLang="zh-CN" sz="3600" dirty="0"/>
              <a:t>Dueling DQN</a:t>
            </a:r>
            <a:r>
              <a:rPr lang="zh-CN" altLang="en-US" sz="3600" dirty="0"/>
              <a:t>的改进思路</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9A599F42-6977-B232-FAAF-5FA504DA7E5E}"/>
                  </a:ext>
                </a:extLst>
              </p:cNvPr>
              <p:cNvSpPr>
                <a:spLocks noGrp="1"/>
              </p:cNvSpPr>
              <p:nvPr>
                <p:ph idx="1"/>
              </p:nvPr>
            </p:nvSpPr>
            <p:spPr>
              <a:xfrm>
                <a:off x="643467" y="1782981"/>
                <a:ext cx="10905066" cy="4393982"/>
              </a:xfrm>
            </p:spPr>
            <p:txBody>
              <a:bodyPr>
                <a:normAutofit/>
              </a:bodyPr>
              <a:lstStyle/>
              <a:p>
                <a:r>
                  <a:rPr lang="zh-CN" altLang="en-US" sz="2000" dirty="0"/>
                  <a:t>对于某些状态来说，不同的动作与预期值无关，因此我们不需要学习各个动作对该状态的影响。</a:t>
                </a:r>
                <a:endParaRPr lang="en-US" altLang="zh-CN" sz="2000" dirty="0"/>
              </a:p>
              <a:p>
                <a:r>
                  <a:rPr lang="en-US" altLang="zh-CN" sz="2000" dirty="0"/>
                  <a:t>Dueling DQN </a:t>
                </a:r>
                <a:r>
                  <a:rPr lang="zh-CN" altLang="en-US" sz="2000" dirty="0"/>
                  <a:t>提出了一种新的网络结构来实现这一思想 </a:t>
                </a:r>
                <a:r>
                  <a:rPr lang="en-US" altLang="zh-CN" sz="2000" dirty="0"/>
                  <a:t>(Wang et al., 2016)</a:t>
                </a:r>
                <a:r>
                  <a:rPr lang="zh-CN" altLang="en-US" sz="2000" dirty="0"/>
                  <a:t>。更准确地说，</a:t>
                </a:r>
                <a:r>
                  <a:rPr lang="en-US" altLang="zh-CN" sz="2000" dirty="0"/>
                  <a:t>Q </a:t>
                </a:r>
                <a:r>
                  <a:rPr lang="zh-CN" altLang="en-US" sz="2000" dirty="0"/>
                  <a:t>值可以被分为状态值和动作优势这两部分：</a:t>
                </a:r>
                <a:endParaRPr lang="en-US" altLang="zh-CN" sz="2000" dirty="0"/>
              </a:p>
              <a:p>
                <a:pPr marL="0" indent="0" algn="ctr">
                  <a:buNone/>
                </a:pP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𝑄</m:t>
                        </m:r>
                      </m:e>
                      <m:sup>
                        <m:r>
                          <a:rPr lang="zh-CN" altLang="en-US" sz="2000" i="1">
                            <a:latin typeface="Cambria Math" panose="02040503050406030204" pitchFamily="18" charset="0"/>
                          </a:rPr>
                          <m:t>𝜋</m:t>
                        </m:r>
                      </m:sup>
                    </m:s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𝑠</m:t>
                        </m:r>
                        <m:r>
                          <a:rPr lang="en-US" altLang="zh-CN" sz="2000" i="1">
                            <a:latin typeface="Cambria Math" panose="02040503050406030204" pitchFamily="18" charset="0"/>
                          </a:rPr>
                          <m:t>,</m:t>
                        </m:r>
                        <m:r>
                          <a:rPr lang="en-US" altLang="zh-CN" sz="2000" i="1">
                            <a:latin typeface="Cambria Math" panose="02040503050406030204" pitchFamily="18" charset="0"/>
                          </a:rPr>
                          <m:t>𝑎</m:t>
                        </m:r>
                      </m:e>
                    </m:d>
                    <m:r>
                      <a:rPr lang="en-US" altLang="zh-CN" sz="2000" i="1">
                        <a:latin typeface="Cambria Math" panose="02040503050406030204" pitchFamily="18" charset="0"/>
                      </a:rPr>
                      <m:t>=</m:t>
                    </m:r>
                  </m:oMath>
                </a14:m>
                <a:r>
                  <a:rPr lang="en-US" altLang="zh-CN" sz="2000" dirty="0"/>
                  <a:t> </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𝑉</m:t>
                        </m:r>
                      </m:e>
                      <m:sup>
                        <m:r>
                          <a:rPr lang="zh-CN" altLang="en-US" sz="2000" i="1">
                            <a:latin typeface="Cambria Math" panose="02040503050406030204" pitchFamily="18" charset="0"/>
                          </a:rPr>
                          <m:t>𝜋</m:t>
                        </m:r>
                      </m:sup>
                    </m:s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𝑠</m:t>
                        </m:r>
                      </m:e>
                    </m:d>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𝐴</m:t>
                        </m:r>
                      </m:e>
                      <m:sup>
                        <m:r>
                          <a:rPr lang="zh-CN" altLang="en-US" sz="2000" i="1">
                            <a:latin typeface="Cambria Math" panose="02040503050406030204" pitchFamily="18" charset="0"/>
                          </a:rPr>
                          <m:t>𝜋</m:t>
                        </m:r>
                      </m:sup>
                    </m:s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𝑠</m:t>
                        </m:r>
                        <m:r>
                          <a:rPr lang="en-US" altLang="zh-CN" sz="2000" i="1">
                            <a:latin typeface="Cambria Math" panose="02040503050406030204" pitchFamily="18" charset="0"/>
                          </a:rPr>
                          <m:t>,</m:t>
                        </m:r>
                        <m:r>
                          <a:rPr lang="en-US" altLang="zh-CN" sz="2000" i="1">
                            <a:latin typeface="Cambria Math" panose="02040503050406030204" pitchFamily="18" charset="0"/>
                          </a:rPr>
                          <m:t>𝑎</m:t>
                        </m:r>
                      </m:e>
                    </m:d>
                  </m:oMath>
                </a14:m>
                <a:r>
                  <a:rPr lang="en-US" altLang="zh-CN" sz="2000" dirty="0"/>
                  <a:t>.</a:t>
                </a:r>
              </a:p>
              <a:p>
                <a:r>
                  <a:rPr lang="zh-CN" altLang="en-US" sz="2000" dirty="0"/>
                  <a:t>然后，</a:t>
                </a:r>
                <a:r>
                  <a:rPr lang="en-US" altLang="zh-CN" sz="2000" dirty="0"/>
                  <a:t>Dueling DQN </a:t>
                </a:r>
                <a:r>
                  <a:rPr lang="zh-CN" altLang="en-US" sz="2000" dirty="0"/>
                  <a:t>通过如下方法将这两部分的表示分开： </a:t>
                </a:r>
                <a:endParaRPr lang="en-US" altLang="zh-CN" sz="2000" dirty="0"/>
              </a:p>
              <a:p>
                <a:pPr marL="0" indent="0" algn="ctr">
                  <a:buNone/>
                </a:pPr>
                <a14:m>
                  <m:oMath xmlns:m="http://schemas.openxmlformats.org/officeDocument/2006/math">
                    <m:r>
                      <a:rPr lang="en-US" altLang="zh-CN" sz="2000" i="1">
                        <a:latin typeface="Cambria Math" panose="02040503050406030204" pitchFamily="18" charset="0"/>
                      </a:rPr>
                      <m:t>𝑄</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𝑠</m:t>
                        </m:r>
                        <m:r>
                          <a:rPr lang="en-US" altLang="zh-CN" sz="2000" i="1">
                            <a:latin typeface="Cambria Math" panose="02040503050406030204" pitchFamily="18" charset="0"/>
                          </a:rPr>
                          <m:t>,</m:t>
                        </m:r>
                        <m:r>
                          <a:rPr lang="en-US" altLang="zh-CN" sz="2000" i="1">
                            <a:latin typeface="Cambria Math" panose="02040503050406030204" pitchFamily="18" charset="0"/>
                          </a:rPr>
                          <m:t>𝑎</m:t>
                        </m:r>
                        <m:r>
                          <a:rPr lang="en-US" altLang="zh-CN" sz="2000" i="1">
                            <a:latin typeface="Cambria Math" panose="02040503050406030204" pitchFamily="18" charset="0"/>
                          </a:rPr>
                          <m:t>;</m:t>
                        </m:r>
                        <m:r>
                          <a:rPr lang="zh-CN" altLang="en-US" sz="2000" i="1">
                            <a:latin typeface="Cambria Math" panose="02040503050406030204" pitchFamily="18" charset="0"/>
                          </a:rPr>
                          <m:t>𝜃</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𝜃</m:t>
                            </m:r>
                          </m:e>
                          <m:sub>
                            <m:r>
                              <a:rPr lang="en-US" altLang="zh-CN" sz="2000" i="1">
                                <a:latin typeface="Cambria Math" panose="02040503050406030204" pitchFamily="18" charset="0"/>
                              </a:rPr>
                              <m:t>𝑉</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𝜃</m:t>
                            </m:r>
                          </m:e>
                          <m:sub>
                            <m:r>
                              <a:rPr lang="en-US" altLang="zh-CN" sz="2000" i="1">
                                <a:latin typeface="Cambria Math" panose="02040503050406030204" pitchFamily="18" charset="0"/>
                              </a:rPr>
                              <m:t>𝐴</m:t>
                            </m:r>
                          </m:sub>
                        </m:sSub>
                      </m:e>
                    </m:d>
                    <m:r>
                      <a:rPr lang="en-US" altLang="zh-CN" sz="2000">
                        <a:latin typeface="Cambria Math" panose="02040503050406030204" pitchFamily="18" charset="0"/>
                      </a:rPr>
                      <m:t>=</m:t>
                    </m:r>
                  </m:oMath>
                </a14:m>
                <a:r>
                  <a:rPr lang="en-US" altLang="zh-CN" sz="2000" dirty="0"/>
                  <a:t> </a:t>
                </a:r>
                <a14:m>
                  <m:oMath xmlns:m="http://schemas.openxmlformats.org/officeDocument/2006/math">
                    <m:r>
                      <a:rPr lang="en-US" altLang="zh-CN" sz="2000" i="1">
                        <a:latin typeface="Cambria Math" panose="02040503050406030204" pitchFamily="18" charset="0"/>
                      </a:rPr>
                      <m:t>𝑉</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𝑠</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𝜃</m:t>
                            </m:r>
                            <m:r>
                              <a:rPr lang="en-US" altLang="zh-CN" sz="2000" i="1">
                                <a:latin typeface="Cambria Math" panose="02040503050406030204" pitchFamily="18" charset="0"/>
                              </a:rPr>
                              <m:t>,</m:t>
                            </m:r>
                            <m:r>
                              <a:rPr lang="zh-CN" altLang="en-US" sz="2000" i="1">
                                <a:latin typeface="Cambria Math" panose="02040503050406030204" pitchFamily="18" charset="0"/>
                              </a:rPr>
                              <m:t>𝜃</m:t>
                            </m:r>
                          </m:e>
                          <m:sub>
                            <m:r>
                              <a:rPr lang="en-US" altLang="zh-CN" sz="2000" i="1">
                                <a:latin typeface="Cambria Math" panose="02040503050406030204" pitchFamily="18" charset="0"/>
                              </a:rPr>
                              <m:t>𝑉</m:t>
                            </m:r>
                          </m:sub>
                        </m:sSub>
                        <m:r>
                          <a:rPr lang="en-US" altLang="zh-CN" sz="2000" i="1">
                            <a:latin typeface="Cambria Math" panose="02040503050406030204" pitchFamily="18" charset="0"/>
                          </a:rPr>
                          <m:t> </m:t>
                        </m:r>
                      </m:e>
                    </m:d>
                    <m:r>
                      <a:rPr lang="en-US" altLang="zh-CN" sz="2000" i="1">
                        <a:latin typeface="Cambria Math" panose="02040503050406030204" pitchFamily="18" charset="0"/>
                      </a:rPr>
                      <m:t>+</m:t>
                    </m:r>
                    <m:r>
                      <a:rPr lang="en-US" altLang="zh-CN" sz="2000" i="1">
                        <a:latin typeface="Cambria Math" panose="02040503050406030204" pitchFamily="18" charset="0"/>
                      </a:rPr>
                      <m:t>𝐴</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𝑠</m:t>
                        </m:r>
                        <m:r>
                          <a:rPr lang="en-US" altLang="zh-CN" sz="2000" i="1">
                            <a:latin typeface="Cambria Math" panose="02040503050406030204" pitchFamily="18" charset="0"/>
                          </a:rPr>
                          <m:t>,</m:t>
                        </m:r>
                        <m:r>
                          <a:rPr lang="en-US" altLang="zh-CN" sz="2000" i="1">
                            <a:latin typeface="Cambria Math" panose="02040503050406030204" pitchFamily="18" charset="0"/>
                          </a:rPr>
                          <m:t>𝑎</m:t>
                        </m:r>
                        <m:r>
                          <a:rPr lang="en-US" altLang="zh-CN" sz="2000" i="1">
                            <a:latin typeface="Cambria Math" panose="02040503050406030204" pitchFamily="18" charset="0"/>
                          </a:rPr>
                          <m:t>;</m:t>
                        </m:r>
                        <m:r>
                          <a:rPr lang="zh-CN" altLang="en-US" sz="2000" i="1">
                            <a:latin typeface="Cambria Math" panose="02040503050406030204" pitchFamily="18" charset="0"/>
                          </a:rPr>
                          <m:t>𝜃</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𝜃</m:t>
                            </m:r>
                          </m:e>
                          <m:sub>
                            <m:r>
                              <a:rPr lang="en-US" altLang="zh-CN" sz="2000" i="1">
                                <a:latin typeface="Cambria Math" panose="02040503050406030204" pitchFamily="18" charset="0"/>
                              </a:rPr>
                              <m:t>𝐴</m:t>
                            </m:r>
                          </m:sub>
                        </m:sSub>
                      </m:e>
                    </m:d>
                    <m:r>
                      <a:rPr lang="en-US" altLang="zh-CN" sz="2000">
                        <a:latin typeface="Cambria Math" panose="02040503050406030204" pitchFamily="18" charset="0"/>
                      </a:rPr>
                      <m:t>−</m:t>
                    </m:r>
                    <m:r>
                      <m:rPr>
                        <m:sty m:val="p"/>
                      </m:rPr>
                      <a:rPr lang="en-US" altLang="zh-CN" sz="2000">
                        <a:latin typeface="Cambria Math" panose="02040503050406030204" pitchFamily="18" charset="0"/>
                      </a:rPr>
                      <m:t>max</m:t>
                    </m:r>
                    <m:r>
                      <a:rPr lang="en-US" altLang="zh-CN" sz="2000" i="1">
                        <a:latin typeface="Cambria Math" panose="02040503050406030204" pitchFamily="18" charset="0"/>
                      </a:rPr>
                      <m:t>𝐴</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𝑠</m:t>
                        </m:r>
                        <m:r>
                          <a:rPr lang="en-US" altLang="zh-CN"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𝑎</m:t>
                            </m:r>
                          </m:e>
                        </m:acc>
                        <m:r>
                          <a:rPr lang="en-US" altLang="zh-CN" sz="2000" i="1">
                            <a:latin typeface="Cambria Math" panose="02040503050406030204" pitchFamily="18" charset="0"/>
                          </a:rPr>
                          <m:t>;</m:t>
                        </m:r>
                        <m:r>
                          <a:rPr lang="zh-CN" altLang="en-US" sz="2000" i="1">
                            <a:latin typeface="Cambria Math" panose="02040503050406030204" pitchFamily="18" charset="0"/>
                          </a:rPr>
                          <m:t>𝜃</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𝜃</m:t>
                            </m:r>
                          </m:e>
                          <m:sub>
                            <m:r>
                              <a:rPr lang="en-US" altLang="zh-CN" sz="2000" i="1">
                                <a:latin typeface="Cambria Math" panose="02040503050406030204" pitchFamily="18" charset="0"/>
                              </a:rPr>
                              <m:t>𝐴</m:t>
                            </m:r>
                          </m:sub>
                        </m:sSub>
                      </m:e>
                    </m:d>
                  </m:oMath>
                </a14:m>
                <a:r>
                  <a:rPr lang="en-US" altLang="zh-CN" sz="2000" dirty="0"/>
                  <a:t>.</a:t>
                </a:r>
              </a:p>
              <a:p>
                <a:r>
                  <a:rPr lang="zh-CN" altLang="en-US" sz="2000" dirty="0"/>
                  <a:t>此外，文献 </a:t>
                </a:r>
                <a:r>
                  <a:rPr lang="en-US" altLang="zh-CN" sz="2000" dirty="0"/>
                  <a:t>(Wang et al., 2016) </a:t>
                </a:r>
                <a:r>
                  <a:rPr lang="zh-CN" altLang="en-US" sz="2000" dirty="0"/>
                  <a:t>还提出使用取平均代替取最大值的方法，以获得更好 的稳定性：</a:t>
                </a:r>
                <a:endParaRPr lang="en-US" altLang="zh-CN" sz="2000" dirty="0"/>
              </a:p>
              <a:p>
                <a:pPr marL="0" indent="0" algn="ctr">
                  <a:buNone/>
                </a:pPr>
                <a14:m>
                  <m:oMath xmlns:m="http://schemas.openxmlformats.org/officeDocument/2006/math">
                    <m:r>
                      <a:rPr lang="en-US" altLang="zh-CN" sz="2000" i="1">
                        <a:latin typeface="Cambria Math" panose="02040503050406030204" pitchFamily="18" charset="0"/>
                      </a:rPr>
                      <m:t>𝑄</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𝑠</m:t>
                        </m:r>
                        <m:r>
                          <a:rPr lang="en-US" altLang="zh-CN" sz="2000" i="1">
                            <a:latin typeface="Cambria Math" panose="02040503050406030204" pitchFamily="18" charset="0"/>
                          </a:rPr>
                          <m:t>,</m:t>
                        </m:r>
                        <m:r>
                          <a:rPr lang="en-US" altLang="zh-CN" sz="2000" i="1">
                            <a:latin typeface="Cambria Math" panose="02040503050406030204" pitchFamily="18" charset="0"/>
                          </a:rPr>
                          <m:t>𝑎</m:t>
                        </m:r>
                        <m:r>
                          <a:rPr lang="en-US" altLang="zh-CN" sz="2000" i="1">
                            <a:latin typeface="Cambria Math" panose="02040503050406030204" pitchFamily="18" charset="0"/>
                          </a:rPr>
                          <m:t>;</m:t>
                        </m:r>
                        <m:r>
                          <a:rPr lang="zh-CN" altLang="en-US" sz="2000" i="1">
                            <a:latin typeface="Cambria Math" panose="02040503050406030204" pitchFamily="18" charset="0"/>
                          </a:rPr>
                          <m:t>𝜃</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𝜃</m:t>
                            </m:r>
                          </m:e>
                          <m:sub>
                            <m:r>
                              <a:rPr lang="en-US" altLang="zh-CN" sz="2000" i="1">
                                <a:latin typeface="Cambria Math" panose="02040503050406030204" pitchFamily="18" charset="0"/>
                              </a:rPr>
                              <m:t>𝑉</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𝜃</m:t>
                            </m:r>
                          </m:e>
                          <m:sub>
                            <m:r>
                              <a:rPr lang="en-US" altLang="zh-CN" sz="2000" i="1">
                                <a:latin typeface="Cambria Math" panose="02040503050406030204" pitchFamily="18" charset="0"/>
                              </a:rPr>
                              <m:t>𝐴</m:t>
                            </m:r>
                          </m:sub>
                        </m:sSub>
                      </m:e>
                    </m:d>
                    <m:r>
                      <a:rPr lang="en-US" altLang="zh-CN" sz="2000">
                        <a:latin typeface="Cambria Math" panose="02040503050406030204" pitchFamily="18" charset="0"/>
                      </a:rPr>
                      <m:t>=</m:t>
                    </m:r>
                  </m:oMath>
                </a14:m>
                <a:r>
                  <a:rPr lang="en-US" altLang="zh-CN" sz="2000" dirty="0"/>
                  <a:t> </a:t>
                </a:r>
                <a14:m>
                  <m:oMath xmlns:m="http://schemas.openxmlformats.org/officeDocument/2006/math">
                    <m:r>
                      <a:rPr lang="en-US" altLang="zh-CN" sz="2000" i="1">
                        <a:latin typeface="Cambria Math" panose="02040503050406030204" pitchFamily="18" charset="0"/>
                      </a:rPr>
                      <m:t>𝑉</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𝑠</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𝜃</m:t>
                            </m:r>
                            <m:r>
                              <a:rPr lang="en-US" altLang="zh-CN" sz="2000" i="1">
                                <a:latin typeface="Cambria Math" panose="02040503050406030204" pitchFamily="18" charset="0"/>
                              </a:rPr>
                              <m:t>,</m:t>
                            </m:r>
                            <m:r>
                              <a:rPr lang="zh-CN" altLang="en-US" sz="2000" i="1">
                                <a:latin typeface="Cambria Math" panose="02040503050406030204" pitchFamily="18" charset="0"/>
                              </a:rPr>
                              <m:t>𝜃</m:t>
                            </m:r>
                          </m:e>
                          <m:sub>
                            <m:r>
                              <a:rPr lang="en-US" altLang="zh-CN" sz="2000" i="1">
                                <a:latin typeface="Cambria Math" panose="02040503050406030204" pitchFamily="18" charset="0"/>
                              </a:rPr>
                              <m:t>𝑉</m:t>
                            </m:r>
                          </m:sub>
                        </m:sSub>
                        <m:r>
                          <a:rPr lang="en-US" altLang="zh-CN" sz="2000" i="1">
                            <a:latin typeface="Cambria Math" panose="02040503050406030204" pitchFamily="18" charset="0"/>
                          </a:rPr>
                          <m:t> </m:t>
                        </m:r>
                      </m:e>
                    </m:d>
                    <m:r>
                      <a:rPr lang="en-US" altLang="zh-CN" sz="2000" i="1">
                        <a:latin typeface="Cambria Math" panose="02040503050406030204" pitchFamily="18" charset="0"/>
                      </a:rPr>
                      <m:t>+</m:t>
                    </m:r>
                    <m:r>
                      <a:rPr lang="en-US" altLang="zh-CN" sz="2000" i="1">
                        <a:latin typeface="Cambria Math" panose="02040503050406030204" pitchFamily="18" charset="0"/>
                      </a:rPr>
                      <m:t>𝐴</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𝑠</m:t>
                        </m:r>
                        <m:r>
                          <a:rPr lang="en-US" altLang="zh-CN" sz="2000" i="1">
                            <a:latin typeface="Cambria Math" panose="02040503050406030204" pitchFamily="18" charset="0"/>
                          </a:rPr>
                          <m:t>,</m:t>
                        </m:r>
                        <m:r>
                          <a:rPr lang="en-US" altLang="zh-CN" sz="2000" i="1">
                            <a:latin typeface="Cambria Math" panose="02040503050406030204" pitchFamily="18" charset="0"/>
                          </a:rPr>
                          <m:t>𝑎</m:t>
                        </m:r>
                        <m:r>
                          <a:rPr lang="en-US" altLang="zh-CN" sz="2000" i="1">
                            <a:latin typeface="Cambria Math" panose="02040503050406030204" pitchFamily="18" charset="0"/>
                          </a:rPr>
                          <m:t>;</m:t>
                        </m:r>
                        <m:r>
                          <a:rPr lang="zh-CN" altLang="en-US" sz="2000" i="1">
                            <a:latin typeface="Cambria Math" panose="02040503050406030204" pitchFamily="18" charset="0"/>
                          </a:rPr>
                          <m:t>𝜃</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𝜃</m:t>
                            </m:r>
                          </m:e>
                          <m:sub>
                            <m:r>
                              <a:rPr lang="en-US" altLang="zh-CN" sz="2000" i="1">
                                <a:latin typeface="Cambria Math" panose="02040503050406030204" pitchFamily="18" charset="0"/>
                              </a:rPr>
                              <m:t>𝐴</m:t>
                            </m:r>
                          </m:sub>
                        </m:sSub>
                      </m:e>
                    </m:d>
                    <m:r>
                      <a:rPr lang="en-US" altLang="zh-CN" sz="200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d>
                          <m:dPr>
                            <m:begChr m:val="|"/>
                            <m:endChr m:val="|"/>
                            <m:ctrlPr>
                              <a:rPr lang="en-US" altLang="zh-CN" sz="2000" i="1">
                                <a:latin typeface="Cambria Math" panose="02040503050406030204" pitchFamily="18" charset="0"/>
                              </a:rPr>
                            </m:ctrlPr>
                          </m:dPr>
                          <m:e>
                            <m:r>
                              <m:rPr>
                                <m:sty m:val="p"/>
                              </m:rPr>
                              <a:rPr lang="el-GR" altLang="zh-CN" sz="2000" i="1">
                                <a:latin typeface="Cambria Math" panose="02040503050406030204" pitchFamily="18" charset="0"/>
                                <a:ea typeface="Cambria Math" panose="02040503050406030204" pitchFamily="18" charset="0"/>
                              </a:rPr>
                              <m:t>Α</m:t>
                            </m:r>
                          </m:e>
                        </m:d>
                      </m:den>
                    </m:f>
                    <m:nary>
                      <m:naryPr>
                        <m:chr m:val="∑"/>
                        <m:subHide m:val="on"/>
                        <m:supHide m:val="on"/>
                        <m:ctrlPr>
                          <a:rPr lang="en-US" altLang="zh-CN" sz="2000" i="1">
                            <a:latin typeface="Cambria Math" panose="02040503050406030204" pitchFamily="18" charset="0"/>
                          </a:rPr>
                        </m:ctrlPr>
                      </m:naryPr>
                      <m:sub/>
                      <m:sup/>
                      <m:e>
                        <m:r>
                          <a:rPr lang="en-US" altLang="zh-CN" sz="2000" i="1">
                            <a:latin typeface="Cambria Math" panose="02040503050406030204" pitchFamily="18" charset="0"/>
                          </a:rPr>
                          <m:t>𝐴</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𝑠</m:t>
                            </m:r>
                            <m:r>
                              <a:rPr lang="en-US" altLang="zh-CN"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𝑎</m:t>
                                </m:r>
                              </m:e>
                            </m:acc>
                            <m:r>
                              <a:rPr lang="en-US" altLang="zh-CN" sz="2000" i="1">
                                <a:latin typeface="Cambria Math" panose="02040503050406030204" pitchFamily="18" charset="0"/>
                              </a:rPr>
                              <m:t>;</m:t>
                            </m:r>
                            <m:r>
                              <a:rPr lang="zh-CN" altLang="en-US" sz="2000" i="1">
                                <a:latin typeface="Cambria Math" panose="02040503050406030204" pitchFamily="18" charset="0"/>
                              </a:rPr>
                              <m:t>𝜃</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𝜃</m:t>
                                </m:r>
                              </m:e>
                              <m:sub>
                                <m:r>
                                  <a:rPr lang="en-US" altLang="zh-CN" sz="2000" i="1">
                                    <a:latin typeface="Cambria Math" panose="02040503050406030204" pitchFamily="18" charset="0"/>
                                  </a:rPr>
                                  <m:t>𝐴</m:t>
                                </m:r>
                              </m:sub>
                            </m:sSub>
                          </m:e>
                        </m:d>
                      </m:e>
                    </m:nary>
                  </m:oMath>
                </a14:m>
                <a:r>
                  <a:rPr lang="en-US" altLang="zh-CN" sz="2000" dirty="0"/>
                  <a:t>.</a:t>
                </a:r>
              </a:p>
            </p:txBody>
          </p:sp>
        </mc:Choice>
        <mc:Fallback>
          <p:sp>
            <p:nvSpPr>
              <p:cNvPr id="3" name="内容占位符 2">
                <a:extLst>
                  <a:ext uri="{FF2B5EF4-FFF2-40B4-BE49-F238E27FC236}">
                    <a16:creationId xmlns:a16="http://schemas.microsoft.com/office/drawing/2014/main" id="{9A599F42-6977-B232-FAAF-5FA504DA7E5E}"/>
                  </a:ext>
                </a:extLst>
              </p:cNvPr>
              <p:cNvSpPr>
                <a:spLocks noGrp="1" noRot="1" noChangeAspect="1" noMove="1" noResize="1" noEditPoints="1" noAdjustHandles="1" noChangeArrowheads="1" noChangeShapeType="1" noTextEdit="1"/>
              </p:cNvSpPr>
              <p:nvPr>
                <p:ph idx="1"/>
              </p:nvPr>
            </p:nvSpPr>
            <p:spPr>
              <a:xfrm>
                <a:off x="643467" y="1782981"/>
                <a:ext cx="10905066" cy="4393982"/>
              </a:xfrm>
              <a:blipFill>
                <a:blip r:embed="rId2"/>
                <a:stretch>
                  <a:fillRect l="-503" t="-1387" r="-2237"/>
                </a:stretch>
              </a:blipFill>
            </p:spPr>
            <p:txBody>
              <a:bodyPr/>
              <a:lstStyle/>
              <a:p>
                <a:r>
                  <a:rPr lang="zh-CN" altLang="en-US">
                    <a:noFill/>
                  </a:rPr>
                  <a:t> </a:t>
                </a:r>
              </a:p>
            </p:txBody>
          </p:sp>
        </mc:Fallback>
      </mc:AlternateContent>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628079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a:extLst>
              <a:ext uri="{FF2B5EF4-FFF2-40B4-BE49-F238E27FC236}">
                <a16:creationId xmlns:a16="http://schemas.microsoft.com/office/drawing/2014/main" id="{9BBF0ACF-7912-2766-9B89-F229CAEEDF61}"/>
              </a:ext>
            </a:extLst>
          </p:cNvPr>
          <p:cNvSpPr>
            <a:spLocks noGrp="1"/>
          </p:cNvSpPr>
          <p:nvPr>
            <p:ph type="title"/>
          </p:nvPr>
        </p:nvSpPr>
        <p:spPr>
          <a:xfrm>
            <a:off x="643467" y="321734"/>
            <a:ext cx="10905066" cy="1135737"/>
          </a:xfrm>
        </p:spPr>
        <p:txBody>
          <a:bodyPr>
            <a:normAutofit/>
          </a:bodyPr>
          <a:lstStyle/>
          <a:p>
            <a:r>
              <a:rPr lang="en-US" altLang="zh-CN" sz="3600"/>
              <a:t>Content </a:t>
            </a:r>
            <a:endParaRPr lang="zh-CN" altLang="en-US" sz="3600"/>
          </a:p>
        </p:txBody>
      </p:sp>
      <p:sp>
        <p:nvSpPr>
          <p:cNvPr id="3" name="内容占位符 2">
            <a:extLst>
              <a:ext uri="{FF2B5EF4-FFF2-40B4-BE49-F238E27FC236}">
                <a16:creationId xmlns:a16="http://schemas.microsoft.com/office/drawing/2014/main" id="{CDC2DAEC-1A93-71B2-7D22-D29252D5699F}"/>
              </a:ext>
            </a:extLst>
          </p:cNvPr>
          <p:cNvSpPr>
            <a:spLocks noGrp="1"/>
          </p:cNvSpPr>
          <p:nvPr>
            <p:ph idx="1"/>
          </p:nvPr>
        </p:nvSpPr>
        <p:spPr>
          <a:xfrm>
            <a:off x="643467" y="1782981"/>
            <a:ext cx="10905066" cy="4393982"/>
          </a:xfrm>
        </p:spPr>
        <p:txBody>
          <a:bodyPr>
            <a:normAutofit/>
          </a:bodyPr>
          <a:lstStyle/>
          <a:p>
            <a:r>
              <a:rPr lang="zh-CN" altLang="en-US" sz="2000"/>
              <a:t>开题回顾</a:t>
            </a:r>
            <a:endParaRPr lang="en-US" altLang="zh-CN" sz="2000"/>
          </a:p>
          <a:p>
            <a:r>
              <a:rPr lang="en-US" altLang="zh-CN" sz="2000"/>
              <a:t>Q-learning &amp; DQN</a:t>
            </a:r>
            <a:r>
              <a:rPr lang="zh-CN" altLang="en-US" sz="2000"/>
              <a:t>简介</a:t>
            </a:r>
            <a:endParaRPr lang="en-US" altLang="zh-CN" sz="2000"/>
          </a:p>
          <a:p>
            <a:r>
              <a:rPr lang="zh-CN" altLang="en-US" sz="2000"/>
              <a:t>算法尝试</a:t>
            </a:r>
            <a:r>
              <a:rPr lang="en-US" altLang="zh-CN" sz="2000"/>
              <a:t>——DQN</a:t>
            </a:r>
          </a:p>
          <a:p>
            <a:r>
              <a:rPr lang="zh-CN" altLang="en-US" sz="2000"/>
              <a:t>算法尝试</a:t>
            </a:r>
            <a:r>
              <a:rPr lang="en-US" altLang="zh-CN" sz="2000"/>
              <a:t>——Double DQN</a:t>
            </a:r>
          </a:p>
          <a:p>
            <a:r>
              <a:rPr lang="zh-CN" altLang="en-US" sz="2000"/>
              <a:t>算法尝试</a:t>
            </a:r>
            <a:r>
              <a:rPr lang="en-US" altLang="zh-CN" sz="2000"/>
              <a:t>——Dueling DQN</a:t>
            </a:r>
          </a:p>
          <a:p>
            <a:r>
              <a:rPr lang="zh-CN" altLang="en-US" sz="2000"/>
              <a:t>超参数调整</a:t>
            </a:r>
            <a:r>
              <a:rPr lang="en-US" altLang="zh-CN" sz="2000"/>
              <a:t>——</a:t>
            </a:r>
            <a:r>
              <a:rPr lang="zh-CN" altLang="en-US" sz="2000"/>
              <a:t>学习率</a:t>
            </a:r>
            <a:endParaRPr lang="en-US" altLang="zh-CN" sz="2000"/>
          </a:p>
          <a:p>
            <a:r>
              <a:rPr lang="zh-CN" altLang="en-US" sz="2000"/>
              <a:t>参考文献</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6329147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998A1E-3448-DEAA-6A95-79981E631637}"/>
              </a:ext>
            </a:extLst>
          </p:cNvPr>
          <p:cNvSpPr>
            <a:spLocks noGrp="1"/>
          </p:cNvSpPr>
          <p:nvPr>
            <p:ph type="title"/>
          </p:nvPr>
        </p:nvSpPr>
        <p:spPr/>
        <p:txBody>
          <a:bodyPr/>
          <a:lstStyle/>
          <a:p>
            <a:r>
              <a:rPr lang="zh-CN" altLang="en-US" dirty="0"/>
              <a:t>代码修改</a:t>
            </a:r>
          </a:p>
        </p:txBody>
      </p:sp>
      <p:pic>
        <p:nvPicPr>
          <p:cNvPr id="7" name="内容占位符 6">
            <a:extLst>
              <a:ext uri="{FF2B5EF4-FFF2-40B4-BE49-F238E27FC236}">
                <a16:creationId xmlns:a16="http://schemas.microsoft.com/office/drawing/2014/main" id="{F47DA133-F273-AFB9-40A1-8B5D66A47FE2}"/>
              </a:ext>
            </a:extLst>
          </p:cNvPr>
          <p:cNvPicPr>
            <a:picLocks noGrp="1" noChangeAspect="1"/>
          </p:cNvPicPr>
          <p:nvPr>
            <p:ph idx="1"/>
          </p:nvPr>
        </p:nvPicPr>
        <p:blipFill rotWithShape="1">
          <a:blip r:embed="rId2"/>
          <a:srcRect t="58340" r="56567"/>
          <a:stretch/>
        </p:blipFill>
        <p:spPr>
          <a:xfrm>
            <a:off x="350693" y="1815379"/>
            <a:ext cx="3295216" cy="2599707"/>
          </a:xfrm>
        </p:spPr>
      </p:pic>
      <p:pic>
        <p:nvPicPr>
          <p:cNvPr id="9" name="图片 8">
            <a:extLst>
              <a:ext uri="{FF2B5EF4-FFF2-40B4-BE49-F238E27FC236}">
                <a16:creationId xmlns:a16="http://schemas.microsoft.com/office/drawing/2014/main" id="{B5CA7F3D-3D0F-4479-F223-FA5E9B8E3C25}"/>
              </a:ext>
            </a:extLst>
          </p:cNvPr>
          <p:cNvPicPr>
            <a:picLocks noChangeAspect="1"/>
          </p:cNvPicPr>
          <p:nvPr/>
        </p:nvPicPr>
        <p:blipFill>
          <a:blip r:embed="rId3"/>
          <a:stretch>
            <a:fillRect/>
          </a:stretch>
        </p:blipFill>
        <p:spPr>
          <a:xfrm>
            <a:off x="3645909" y="1815379"/>
            <a:ext cx="8391525" cy="1814512"/>
          </a:xfrm>
          <a:prstGeom prst="rect">
            <a:avLst/>
          </a:prstGeom>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C9D902EE-484E-14DC-C5C8-15F5F540EB0B}"/>
                  </a:ext>
                </a:extLst>
              </p:cNvPr>
              <p:cNvSpPr txBox="1"/>
              <p:nvPr/>
            </p:nvSpPr>
            <p:spPr>
              <a:xfrm>
                <a:off x="2673925" y="4999558"/>
                <a:ext cx="7793184" cy="512063"/>
              </a:xfrm>
              <a:prstGeom prst="rect">
                <a:avLst/>
              </a:prstGeom>
              <a:noFill/>
            </p:spPr>
            <p:txBody>
              <a:bodyPr wrap="square">
                <a:spAutoFit/>
              </a:bodyPr>
              <a:lstStyle/>
              <a:p>
                <a14:m>
                  <m:oMath xmlns:m="http://schemas.openxmlformats.org/officeDocument/2006/math">
                    <m:r>
                      <a:rPr lang="en-US" altLang="zh-CN" sz="1800" b="0" i="1" smtClean="0">
                        <a:latin typeface="Cambria Math" panose="02040503050406030204" pitchFamily="18" charset="0"/>
                      </a:rPr>
                      <m:t>𝑄</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𝑠</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𝑎</m:t>
                        </m:r>
                        <m:r>
                          <a:rPr lang="en-US" altLang="zh-CN" sz="1800" b="0" i="1" smtClean="0">
                            <a:latin typeface="Cambria Math" panose="02040503050406030204" pitchFamily="18" charset="0"/>
                          </a:rPr>
                          <m:t>;</m:t>
                        </m:r>
                        <m:r>
                          <a:rPr lang="zh-CN" altLang="en-US" sz="1800" b="0" i="1" smtClean="0">
                            <a:latin typeface="Cambria Math" panose="02040503050406030204" pitchFamily="18" charset="0"/>
                          </a:rPr>
                          <m:t>𝜃</m:t>
                        </m:r>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zh-CN" altLang="en-US" sz="1800" b="0" i="1" smtClean="0">
                                <a:latin typeface="Cambria Math" panose="02040503050406030204" pitchFamily="18" charset="0"/>
                              </a:rPr>
                              <m:t>𝜃</m:t>
                            </m:r>
                          </m:e>
                          <m:sub>
                            <m:r>
                              <a:rPr lang="en-US" altLang="zh-CN" sz="1800" b="0" i="1" smtClean="0">
                                <a:latin typeface="Cambria Math" panose="02040503050406030204" pitchFamily="18" charset="0"/>
                              </a:rPr>
                              <m:t>𝑉</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zh-CN" altLang="en-US" sz="1800" b="0" i="1" smtClean="0">
                                <a:latin typeface="Cambria Math" panose="02040503050406030204" pitchFamily="18" charset="0"/>
                              </a:rPr>
                              <m:t>𝜃</m:t>
                            </m:r>
                          </m:e>
                          <m:sub>
                            <m:r>
                              <a:rPr lang="en-US" altLang="zh-CN" sz="1800" b="0" i="1" smtClean="0">
                                <a:latin typeface="Cambria Math" panose="02040503050406030204" pitchFamily="18" charset="0"/>
                              </a:rPr>
                              <m:t>𝐴</m:t>
                            </m:r>
                          </m:sub>
                        </m:sSub>
                      </m:e>
                    </m:d>
                    <m:r>
                      <a:rPr lang="en-US" altLang="zh-CN" sz="1800" b="0" i="0" smtClean="0">
                        <a:latin typeface="Cambria Math" panose="02040503050406030204" pitchFamily="18" charset="0"/>
                      </a:rPr>
                      <m:t>=</m:t>
                    </m:r>
                  </m:oMath>
                </a14:m>
                <a:r>
                  <a:rPr lang="en-US" altLang="zh-CN" sz="1800" b="0" dirty="0"/>
                  <a:t> </a:t>
                </a:r>
                <a14:m>
                  <m:oMath xmlns:m="http://schemas.openxmlformats.org/officeDocument/2006/math">
                    <m:r>
                      <a:rPr lang="en-US" altLang="zh-CN" sz="1800" b="0" i="1" smtClean="0">
                        <a:latin typeface="Cambria Math" panose="02040503050406030204" pitchFamily="18" charset="0"/>
                      </a:rPr>
                      <m:t>𝑉</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𝑠</m:t>
                        </m:r>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zh-CN" altLang="en-US" sz="1800" b="0" i="1" smtClean="0">
                                <a:latin typeface="Cambria Math" panose="02040503050406030204" pitchFamily="18" charset="0"/>
                              </a:rPr>
                              <m:t>𝜃</m:t>
                            </m:r>
                            <m:r>
                              <a:rPr lang="en-US" altLang="zh-CN" sz="1800" b="0" i="1" smtClean="0">
                                <a:latin typeface="Cambria Math" panose="02040503050406030204" pitchFamily="18" charset="0"/>
                              </a:rPr>
                              <m:t>,</m:t>
                            </m:r>
                            <m:r>
                              <a:rPr lang="zh-CN" altLang="en-US" sz="1800" b="0" i="1" smtClean="0">
                                <a:latin typeface="Cambria Math" panose="02040503050406030204" pitchFamily="18" charset="0"/>
                              </a:rPr>
                              <m:t>𝜃</m:t>
                            </m:r>
                          </m:e>
                          <m:sub>
                            <m:r>
                              <a:rPr lang="en-US" altLang="zh-CN" sz="1800" b="0" i="1" smtClean="0">
                                <a:latin typeface="Cambria Math" panose="02040503050406030204" pitchFamily="18" charset="0"/>
                              </a:rPr>
                              <m:t>𝑉</m:t>
                            </m:r>
                          </m:sub>
                        </m:sSub>
                        <m:r>
                          <a:rPr lang="en-US" altLang="zh-CN" sz="1800" b="0" i="1" smtClean="0">
                            <a:latin typeface="Cambria Math" panose="02040503050406030204" pitchFamily="18" charset="0"/>
                          </a:rPr>
                          <m:t> </m:t>
                        </m:r>
                      </m:e>
                    </m:d>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𝐴</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𝑠</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𝑎</m:t>
                        </m:r>
                        <m:r>
                          <a:rPr lang="en-US" altLang="zh-CN" sz="1800" b="0" i="1" smtClean="0">
                            <a:latin typeface="Cambria Math" panose="02040503050406030204" pitchFamily="18" charset="0"/>
                          </a:rPr>
                          <m:t>;</m:t>
                        </m:r>
                        <m:r>
                          <a:rPr lang="zh-CN" altLang="en-US" sz="1800" b="0" i="1" smtClean="0">
                            <a:latin typeface="Cambria Math" panose="02040503050406030204" pitchFamily="18" charset="0"/>
                          </a:rPr>
                          <m:t>𝜃</m:t>
                        </m:r>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zh-CN" altLang="en-US" sz="1800" b="0" i="1" smtClean="0">
                                <a:latin typeface="Cambria Math" panose="02040503050406030204" pitchFamily="18" charset="0"/>
                              </a:rPr>
                              <m:t>𝜃</m:t>
                            </m:r>
                          </m:e>
                          <m:sub>
                            <m:r>
                              <a:rPr lang="en-US" altLang="zh-CN" sz="1800" b="0" i="1" smtClean="0">
                                <a:latin typeface="Cambria Math" panose="02040503050406030204" pitchFamily="18" charset="0"/>
                              </a:rPr>
                              <m:t>𝐴</m:t>
                            </m:r>
                          </m:sub>
                        </m:sSub>
                      </m:e>
                    </m:d>
                    <m:r>
                      <a:rPr lang="en-US" altLang="zh-CN" sz="1800" b="0" i="0"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1</m:t>
                        </m:r>
                      </m:num>
                      <m:den>
                        <m:d>
                          <m:dPr>
                            <m:begChr m:val="|"/>
                            <m:endChr m:val="|"/>
                            <m:ctrlPr>
                              <a:rPr lang="en-US" altLang="zh-CN" sz="1800" b="0" i="1" smtClean="0">
                                <a:latin typeface="Cambria Math" panose="02040503050406030204" pitchFamily="18" charset="0"/>
                              </a:rPr>
                            </m:ctrlPr>
                          </m:dPr>
                          <m:e>
                            <m:r>
                              <m:rPr>
                                <m:sty m:val="p"/>
                              </m:rPr>
                              <a:rPr lang="el-GR" altLang="zh-CN" sz="1800" b="0" i="1" smtClean="0">
                                <a:latin typeface="Cambria Math" panose="02040503050406030204" pitchFamily="18" charset="0"/>
                                <a:ea typeface="Cambria Math" panose="02040503050406030204" pitchFamily="18" charset="0"/>
                              </a:rPr>
                              <m:t>Α</m:t>
                            </m:r>
                          </m:e>
                        </m:d>
                      </m:den>
                    </m:f>
                    <m:nary>
                      <m:naryPr>
                        <m:chr m:val="∑"/>
                        <m:subHide m:val="on"/>
                        <m:supHide m:val="on"/>
                        <m:ctrlPr>
                          <a:rPr lang="en-US" altLang="zh-CN" sz="1800" b="0" i="1" smtClean="0">
                            <a:latin typeface="Cambria Math" panose="02040503050406030204" pitchFamily="18" charset="0"/>
                          </a:rPr>
                        </m:ctrlPr>
                      </m:naryPr>
                      <m:sub/>
                      <m:sup/>
                      <m:e>
                        <m:r>
                          <a:rPr lang="en-US" altLang="zh-CN" sz="1800" b="0" i="1" smtClean="0">
                            <a:latin typeface="Cambria Math" panose="02040503050406030204" pitchFamily="18" charset="0"/>
                          </a:rPr>
                          <m:t>𝐴</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𝑠</m:t>
                            </m:r>
                            <m:r>
                              <a:rPr lang="en-US" altLang="zh-CN" sz="1800" b="0" i="1" smtClean="0">
                                <a:latin typeface="Cambria Math" panose="02040503050406030204" pitchFamily="18" charset="0"/>
                              </a:rPr>
                              <m:t>,</m:t>
                            </m:r>
                            <m:acc>
                              <m:accPr>
                                <m:chr m:val="̃"/>
                                <m:ctrlPr>
                                  <a:rPr lang="en-US" altLang="zh-CN" sz="1800" b="0" i="1" smtClean="0">
                                    <a:latin typeface="Cambria Math" panose="02040503050406030204" pitchFamily="18" charset="0"/>
                                  </a:rPr>
                                </m:ctrlPr>
                              </m:accPr>
                              <m:e>
                                <m:r>
                                  <a:rPr lang="en-US" altLang="zh-CN" sz="1800" b="0" i="1" smtClean="0">
                                    <a:latin typeface="Cambria Math" panose="02040503050406030204" pitchFamily="18" charset="0"/>
                                  </a:rPr>
                                  <m:t>𝑎</m:t>
                                </m:r>
                              </m:e>
                            </m:acc>
                            <m:r>
                              <a:rPr lang="en-US" altLang="zh-CN" sz="1800" b="0" i="1" smtClean="0">
                                <a:latin typeface="Cambria Math" panose="02040503050406030204" pitchFamily="18" charset="0"/>
                              </a:rPr>
                              <m:t>;</m:t>
                            </m:r>
                            <m:r>
                              <a:rPr lang="zh-CN" altLang="en-US" sz="1800" b="0" i="1" smtClean="0">
                                <a:latin typeface="Cambria Math" panose="02040503050406030204" pitchFamily="18" charset="0"/>
                              </a:rPr>
                              <m:t>𝜃</m:t>
                            </m:r>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zh-CN" altLang="en-US" sz="1800" b="0" i="1" smtClean="0">
                                    <a:latin typeface="Cambria Math" panose="02040503050406030204" pitchFamily="18" charset="0"/>
                                  </a:rPr>
                                  <m:t>𝜃</m:t>
                                </m:r>
                              </m:e>
                              <m:sub>
                                <m:r>
                                  <a:rPr lang="en-US" altLang="zh-CN" sz="1800" b="0" i="1" smtClean="0">
                                    <a:latin typeface="Cambria Math" panose="02040503050406030204" pitchFamily="18" charset="0"/>
                                  </a:rPr>
                                  <m:t>𝐴</m:t>
                                </m:r>
                              </m:sub>
                            </m:sSub>
                          </m:e>
                        </m:d>
                      </m:e>
                    </m:nary>
                  </m:oMath>
                </a14:m>
                <a:endParaRPr lang="zh-CN" altLang="en-US" dirty="0"/>
              </a:p>
            </p:txBody>
          </p:sp>
        </mc:Choice>
        <mc:Fallback xmlns="">
          <p:sp>
            <p:nvSpPr>
              <p:cNvPr id="11" name="文本框 10">
                <a:extLst>
                  <a:ext uri="{FF2B5EF4-FFF2-40B4-BE49-F238E27FC236}">
                    <a16:creationId xmlns:a16="http://schemas.microsoft.com/office/drawing/2014/main" id="{C9D902EE-484E-14DC-C5C8-15F5F540EB0B}"/>
                  </a:ext>
                </a:extLst>
              </p:cNvPr>
              <p:cNvSpPr txBox="1">
                <a:spLocks noRot="1" noChangeAspect="1" noMove="1" noResize="1" noEditPoints="1" noAdjustHandles="1" noChangeArrowheads="1" noChangeShapeType="1" noTextEdit="1"/>
              </p:cNvSpPr>
              <p:nvPr/>
            </p:nvSpPr>
            <p:spPr>
              <a:xfrm>
                <a:off x="2673925" y="4999558"/>
                <a:ext cx="7793184" cy="512063"/>
              </a:xfrm>
              <a:prstGeom prst="rect">
                <a:avLst/>
              </a:prstGeom>
              <a:blipFill>
                <a:blip r:embed="rId4"/>
                <a:stretch>
                  <a:fillRect l="-156" t="-75000" b="-1178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06008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a:extLst>
              <a:ext uri="{FF2B5EF4-FFF2-40B4-BE49-F238E27FC236}">
                <a16:creationId xmlns:a16="http://schemas.microsoft.com/office/drawing/2014/main" id="{20D230A6-C97C-4780-69B2-ED2526D6BFC1}"/>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zh-CN" altLang="en-US" sz="3600" kern="1200">
                <a:solidFill>
                  <a:schemeClr val="tx1"/>
                </a:solidFill>
                <a:latin typeface="+mj-lt"/>
                <a:ea typeface="+mj-ea"/>
                <a:cs typeface="+mj-cs"/>
              </a:rPr>
              <a:t>实践效果</a:t>
            </a:r>
          </a:p>
        </p:txBody>
      </p:sp>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CF6073A8-579E-F65B-EDE4-7FE1C64F106C}"/>
                  </a:ext>
                </a:extLst>
              </p:cNvPr>
              <p:cNvSpPr txBox="1"/>
              <p:nvPr/>
            </p:nvSpPr>
            <p:spPr>
              <a:xfrm>
                <a:off x="643469" y="1782981"/>
                <a:ext cx="4008384" cy="439398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zh-CN" altLang="en-US" sz="2000"/>
                  <a:t>超参数设计：</a:t>
                </a:r>
                <a:endParaRPr lang="en-US" altLang="zh-CN" sz="2000"/>
              </a:p>
              <a:p>
                <a:pPr indent="-228600">
                  <a:lnSpc>
                    <a:spcPct val="90000"/>
                  </a:lnSpc>
                  <a:spcAft>
                    <a:spcPts val="600"/>
                  </a:spcAft>
                  <a:buFont typeface="Arial" panose="020B0604020202020204" pitchFamily="34" charset="0"/>
                  <a:buChar char="•"/>
                </a:pPr>
                <a:endParaRPr lang="en-US" altLang="zh-CN" sz="2000"/>
              </a:p>
              <a:p>
                <a:pPr indent="-228600">
                  <a:lnSpc>
                    <a:spcPct val="90000"/>
                  </a:lnSpc>
                  <a:spcAft>
                    <a:spcPts val="600"/>
                  </a:spcAft>
                  <a:buFont typeface="Arial" panose="020B0604020202020204" pitchFamily="34" charset="0"/>
                  <a:buChar char="•"/>
                </a:pPr>
                <a:r>
                  <a:rPr lang="zh-CN" altLang="en-US" sz="2000"/>
                  <a:t>学习率：</a:t>
                </a:r>
                <a:r>
                  <a:rPr lang="en-US" altLang="zh-CN" sz="2000"/>
                  <a:t>1e-5</a:t>
                </a:r>
              </a:p>
              <a:p>
                <a:pPr indent="-228600">
                  <a:lnSpc>
                    <a:spcPct val="90000"/>
                  </a:lnSpc>
                  <a:spcAft>
                    <a:spcPts val="600"/>
                  </a:spcAft>
                  <a:buFont typeface="Arial" panose="020B0604020202020204" pitchFamily="34" charset="0"/>
                  <a:buChar char="•"/>
                </a:pPr>
                <a14:m>
                  <m:oMath xmlns:m="http://schemas.openxmlformats.org/officeDocument/2006/math">
                    <m:r>
                      <a:rPr lang="zh-CN" altLang="en-US" sz="2000" i="1">
                        <a:latin typeface="Cambria Math" panose="02040503050406030204" pitchFamily="18" charset="0"/>
                      </a:rPr>
                      <m:t>𝛾</m:t>
                    </m:r>
                  </m:oMath>
                </a14:m>
                <a:r>
                  <a:rPr lang="en-US" altLang="zh-CN" sz="2000"/>
                  <a:t>=0.99</a:t>
                </a:r>
              </a:p>
              <a:p>
                <a:pPr indent="-228600">
                  <a:lnSpc>
                    <a:spcPct val="90000"/>
                  </a:lnSpc>
                  <a:spcAft>
                    <a:spcPts val="600"/>
                  </a:spcAft>
                  <a:buFont typeface="Arial" panose="020B0604020202020204" pitchFamily="34" charset="0"/>
                  <a:buChar char="•"/>
                </a:pPr>
                <a:r>
                  <a:rPr lang="en-US" altLang="zh-CN" sz="2000"/>
                  <a:t>Replay_memory=5000</a:t>
                </a:r>
              </a:p>
              <a:p>
                <a:pPr indent="-228600">
                  <a:lnSpc>
                    <a:spcPct val="90000"/>
                  </a:lnSpc>
                  <a:spcAft>
                    <a:spcPts val="600"/>
                  </a:spcAft>
                  <a:buFont typeface="Arial" panose="020B0604020202020204" pitchFamily="34" charset="0"/>
                  <a:buChar char="•"/>
                </a:pPr>
                <a:r>
                  <a:rPr lang="en-US" altLang="zh-CN" sz="2000"/>
                  <a:t>Batch_size=32</a:t>
                </a:r>
              </a:p>
              <a:p>
                <a:pPr indent="-228600">
                  <a:lnSpc>
                    <a:spcPct val="90000"/>
                  </a:lnSpc>
                  <a:spcAft>
                    <a:spcPts val="600"/>
                  </a:spcAft>
                  <a:buFont typeface="Arial" panose="020B0604020202020204" pitchFamily="34" charset="0"/>
                  <a:buChar char="•"/>
                </a:pPr>
                <a:r>
                  <a:rPr lang="en-US" altLang="zh-CN" sz="2000"/>
                  <a:t>Update_time=100</a:t>
                </a:r>
              </a:p>
              <a:p>
                <a:pPr indent="-228600">
                  <a:lnSpc>
                    <a:spcPct val="90000"/>
                  </a:lnSpc>
                  <a:spcAft>
                    <a:spcPts val="600"/>
                  </a:spcAft>
                  <a:buFont typeface="Arial" panose="020B0604020202020204" pitchFamily="34" charset="0"/>
                  <a:buChar char="•"/>
                </a:pPr>
                <a:endParaRPr lang="en-US" altLang="zh-CN" sz="2000"/>
              </a:p>
              <a:p>
                <a:pPr indent="-228600">
                  <a:lnSpc>
                    <a:spcPct val="90000"/>
                  </a:lnSpc>
                  <a:spcAft>
                    <a:spcPts val="600"/>
                  </a:spcAft>
                  <a:buFont typeface="Arial" panose="020B0604020202020204" pitchFamily="34" charset="0"/>
                  <a:buChar char="•"/>
                </a:pPr>
                <a:endParaRPr lang="en-US" altLang="zh-CN" sz="2000"/>
              </a:p>
              <a:p>
                <a:pPr indent="-228600">
                  <a:lnSpc>
                    <a:spcPct val="90000"/>
                  </a:lnSpc>
                  <a:spcAft>
                    <a:spcPts val="600"/>
                  </a:spcAft>
                  <a:buFont typeface="Arial" panose="020B0604020202020204" pitchFamily="34" charset="0"/>
                  <a:buChar char="•"/>
                </a:pPr>
                <a:endParaRPr lang="en-US" altLang="zh-CN" sz="2000"/>
              </a:p>
              <a:p>
                <a:pPr indent="-228600">
                  <a:lnSpc>
                    <a:spcPct val="90000"/>
                  </a:lnSpc>
                  <a:spcAft>
                    <a:spcPts val="600"/>
                  </a:spcAft>
                  <a:buFont typeface="Arial" panose="020B0604020202020204" pitchFamily="34" charset="0"/>
                  <a:buChar char="•"/>
                </a:pPr>
                <a:endParaRPr lang="en-US" altLang="zh-CN" sz="2000"/>
              </a:p>
              <a:p>
                <a:pPr indent="-228600">
                  <a:lnSpc>
                    <a:spcPct val="90000"/>
                  </a:lnSpc>
                  <a:spcAft>
                    <a:spcPts val="600"/>
                  </a:spcAft>
                  <a:buFont typeface="Arial" panose="020B0604020202020204" pitchFamily="34" charset="0"/>
                  <a:buChar char="•"/>
                </a:pPr>
                <a:endParaRPr lang="en-US" altLang="zh-CN" sz="2000"/>
              </a:p>
            </p:txBody>
          </p:sp>
        </mc:Choice>
        <mc:Fallback>
          <p:sp>
            <p:nvSpPr>
              <p:cNvPr id="3" name="文本框 2">
                <a:extLst>
                  <a:ext uri="{FF2B5EF4-FFF2-40B4-BE49-F238E27FC236}">
                    <a16:creationId xmlns:a16="http://schemas.microsoft.com/office/drawing/2014/main" id="{CF6073A8-579E-F65B-EDE4-7FE1C64F106C}"/>
                  </a:ext>
                </a:extLst>
              </p:cNvPr>
              <p:cNvSpPr txBox="1">
                <a:spLocks noRot="1" noChangeAspect="1" noMove="1" noResize="1" noEditPoints="1" noAdjustHandles="1" noChangeArrowheads="1" noChangeShapeType="1" noTextEdit="1"/>
              </p:cNvSpPr>
              <p:nvPr/>
            </p:nvSpPr>
            <p:spPr>
              <a:xfrm>
                <a:off x="643469" y="1782981"/>
                <a:ext cx="4008384" cy="4393982"/>
              </a:xfrm>
              <a:prstGeom prst="rect">
                <a:avLst/>
              </a:prstGeom>
              <a:blipFill>
                <a:blip r:embed="rId2"/>
                <a:stretch>
                  <a:fillRect l="-1370" t="-1387"/>
                </a:stretch>
              </a:blipFill>
            </p:spPr>
            <p:txBody>
              <a:bodyPr/>
              <a:lstStyle/>
              <a:p>
                <a:r>
                  <a:rPr lang="zh-CN" altLang="en-US">
                    <a:noFill/>
                  </a:rPr>
                  <a:t> </a:t>
                </a:r>
              </a:p>
            </p:txBody>
          </p:sp>
        </mc:Fallback>
      </mc:AlternateContent>
      <p:grpSp>
        <p:nvGrpSpPr>
          <p:cNvPr id="17" name="Group 1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8" name="Isosceles Triangle 1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图片 9">
            <a:extLst>
              <a:ext uri="{FF2B5EF4-FFF2-40B4-BE49-F238E27FC236}">
                <a16:creationId xmlns:a16="http://schemas.microsoft.com/office/drawing/2014/main" id="{53233F7D-66DC-C7A5-52B0-B9229DAC8D81}"/>
              </a:ext>
            </a:extLst>
          </p:cNvPr>
          <p:cNvPicPr>
            <a:picLocks noChangeAspect="1"/>
          </p:cNvPicPr>
          <p:nvPr/>
        </p:nvPicPr>
        <p:blipFill>
          <a:blip r:embed="rId3"/>
          <a:stretch>
            <a:fillRect/>
          </a:stretch>
        </p:blipFill>
        <p:spPr>
          <a:xfrm>
            <a:off x="5625841" y="1782981"/>
            <a:ext cx="5592169" cy="4361892"/>
          </a:xfrm>
          <a:prstGeom prst="rect">
            <a:avLst/>
          </a:prstGeom>
        </p:spPr>
      </p:pic>
      <p:grpSp>
        <p:nvGrpSpPr>
          <p:cNvPr id="21" name="Group 20">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2" name="Rectangle 21">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171608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a:extLst>
              <a:ext uri="{FF2B5EF4-FFF2-40B4-BE49-F238E27FC236}">
                <a16:creationId xmlns:a16="http://schemas.microsoft.com/office/drawing/2014/main" id="{D17B5BFF-1577-D167-DA72-6DFCA04935B4}"/>
              </a:ext>
            </a:extLst>
          </p:cNvPr>
          <p:cNvSpPr>
            <a:spLocks noGrp="1"/>
          </p:cNvSpPr>
          <p:nvPr>
            <p:ph type="title"/>
          </p:nvPr>
        </p:nvSpPr>
        <p:spPr>
          <a:xfrm>
            <a:off x="643467" y="321734"/>
            <a:ext cx="10905066" cy="1135737"/>
          </a:xfrm>
        </p:spPr>
        <p:txBody>
          <a:bodyPr>
            <a:normAutofit/>
          </a:bodyPr>
          <a:lstStyle/>
          <a:p>
            <a:r>
              <a:rPr lang="zh-CN" altLang="en-US" sz="3600"/>
              <a:t>直观展示</a:t>
            </a:r>
            <a:r>
              <a:rPr lang="en-US" altLang="zh-CN" sz="3600"/>
              <a:t>——Dueling+Double DQN</a:t>
            </a:r>
            <a:endParaRPr lang="zh-CN" altLang="en-US" sz="3600"/>
          </a:p>
        </p:txBody>
      </p:sp>
      <p:sp>
        <p:nvSpPr>
          <p:cNvPr id="3" name="内容占位符 2">
            <a:extLst>
              <a:ext uri="{FF2B5EF4-FFF2-40B4-BE49-F238E27FC236}">
                <a16:creationId xmlns:a16="http://schemas.microsoft.com/office/drawing/2014/main" id="{CAAD7B47-E668-3660-A123-DA3B1611ED8B}"/>
              </a:ext>
            </a:extLst>
          </p:cNvPr>
          <p:cNvSpPr>
            <a:spLocks noGrp="1"/>
          </p:cNvSpPr>
          <p:nvPr>
            <p:ph idx="1"/>
          </p:nvPr>
        </p:nvSpPr>
        <p:spPr>
          <a:xfrm>
            <a:off x="643469" y="1782981"/>
            <a:ext cx="4008384" cy="4393982"/>
          </a:xfrm>
        </p:spPr>
        <p:txBody>
          <a:bodyPr>
            <a:normAutofit/>
          </a:bodyPr>
          <a:lstStyle/>
          <a:p>
            <a:r>
              <a:rPr lang="en-US" altLang="zh-CN" sz="2000"/>
              <a:t>Timestep&lt;5000</a:t>
            </a:r>
            <a:r>
              <a:rPr lang="zh-CN" altLang="en-US" sz="2000"/>
              <a:t>：一飞冲天</a:t>
            </a:r>
            <a:r>
              <a:rPr lang="en-US" altLang="zh-CN" sz="2000"/>
              <a:t>……</a:t>
            </a:r>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Flappy Bird 2022-06-07 08-54-02">
            <a:hlinkClick r:id="" action="ppaction://media"/>
            <a:extLst>
              <a:ext uri="{FF2B5EF4-FFF2-40B4-BE49-F238E27FC236}">
                <a16:creationId xmlns:a16="http://schemas.microsoft.com/office/drawing/2014/main" id="{AB3BB5D0-33E5-50A0-5E81-88AE5C336E6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514" r="32690" b="33492"/>
          <a:stretch/>
        </p:blipFill>
        <p:spPr>
          <a:xfrm>
            <a:off x="7170870" y="1782981"/>
            <a:ext cx="2502111" cy="4361892"/>
          </a:xfrm>
          <a:prstGeom prst="rect">
            <a:avLst/>
          </a:prstGeom>
        </p:spPr>
      </p:pic>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458919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a:extLst>
              <a:ext uri="{FF2B5EF4-FFF2-40B4-BE49-F238E27FC236}">
                <a16:creationId xmlns:a16="http://schemas.microsoft.com/office/drawing/2014/main" id="{D17B5BFF-1577-D167-DA72-6DFCA04935B4}"/>
              </a:ext>
            </a:extLst>
          </p:cNvPr>
          <p:cNvSpPr>
            <a:spLocks noGrp="1"/>
          </p:cNvSpPr>
          <p:nvPr>
            <p:ph type="title"/>
          </p:nvPr>
        </p:nvSpPr>
        <p:spPr>
          <a:xfrm>
            <a:off x="643467" y="321734"/>
            <a:ext cx="10905066" cy="1135737"/>
          </a:xfrm>
        </p:spPr>
        <p:txBody>
          <a:bodyPr>
            <a:normAutofit/>
          </a:bodyPr>
          <a:lstStyle/>
          <a:p>
            <a:r>
              <a:rPr lang="zh-CN" altLang="en-US" sz="3600"/>
              <a:t>直观展示</a:t>
            </a:r>
            <a:r>
              <a:rPr lang="en-US" altLang="zh-CN" sz="3600"/>
              <a:t>——Dueling+Double DQN</a:t>
            </a:r>
            <a:endParaRPr lang="zh-CN" altLang="en-US" sz="3600"/>
          </a:p>
        </p:txBody>
      </p:sp>
      <p:sp>
        <p:nvSpPr>
          <p:cNvPr id="3" name="内容占位符 2">
            <a:extLst>
              <a:ext uri="{FF2B5EF4-FFF2-40B4-BE49-F238E27FC236}">
                <a16:creationId xmlns:a16="http://schemas.microsoft.com/office/drawing/2014/main" id="{CAAD7B47-E668-3660-A123-DA3B1611ED8B}"/>
              </a:ext>
            </a:extLst>
          </p:cNvPr>
          <p:cNvSpPr>
            <a:spLocks noGrp="1"/>
          </p:cNvSpPr>
          <p:nvPr>
            <p:ph idx="1"/>
          </p:nvPr>
        </p:nvSpPr>
        <p:spPr>
          <a:xfrm>
            <a:off x="643469" y="1782981"/>
            <a:ext cx="4008384" cy="4393982"/>
          </a:xfrm>
        </p:spPr>
        <p:txBody>
          <a:bodyPr>
            <a:normAutofit/>
          </a:bodyPr>
          <a:lstStyle/>
          <a:p>
            <a:r>
              <a:rPr lang="en-US" altLang="zh-CN" sz="2000"/>
              <a:t>Timestep&lt;5000</a:t>
            </a:r>
            <a:r>
              <a:rPr lang="zh-CN" altLang="en-US" sz="2000"/>
              <a:t>：一飞冲天</a:t>
            </a:r>
            <a:r>
              <a:rPr lang="en-US" altLang="zh-CN" sz="2000"/>
              <a:t>……</a:t>
            </a:r>
          </a:p>
          <a:p>
            <a:r>
              <a:rPr lang="en-US" altLang="zh-CN" sz="2000"/>
              <a:t>Timestep=20000</a:t>
            </a:r>
            <a:r>
              <a:rPr lang="zh-CN" altLang="en-US" sz="2000"/>
              <a:t>：有机会能过第一个柱子</a:t>
            </a:r>
            <a:endParaRPr lang="en-US" altLang="zh-CN" sz="2000"/>
          </a:p>
          <a:p>
            <a:r>
              <a:rPr lang="en-US" altLang="zh-CN" sz="2000"/>
              <a:t>Timestep=30000</a:t>
            </a:r>
            <a:r>
              <a:rPr lang="zh-CN" altLang="en-US" sz="2000"/>
              <a:t>：基本上能过第一个柱子了</a:t>
            </a:r>
            <a:r>
              <a:rPr lang="en-US" altLang="zh-CN" sz="2000"/>
              <a:t>!</a:t>
            </a:r>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Flappy Bird 2022-06-06 23-10-02">
            <a:hlinkClick r:id="" action="ppaction://media"/>
            <a:extLst>
              <a:ext uri="{FF2B5EF4-FFF2-40B4-BE49-F238E27FC236}">
                <a16:creationId xmlns:a16="http://schemas.microsoft.com/office/drawing/2014/main" id="{DDDC804E-3D1B-1779-3010-880F66A5A40C}"/>
              </a:ext>
            </a:extLst>
          </p:cNvPr>
          <p:cNvPicPr>
            <a:picLocks noChangeAspect="1"/>
          </p:cNvPicPr>
          <p:nvPr>
            <a:videoFile r:link="rId1"/>
            <p:extLst>
              <p:ext uri="{DAA4B4D4-6D71-4841-9C94-3DE7FCFB9230}">
                <p14:media xmlns:p14="http://schemas.microsoft.com/office/powerpoint/2010/main" r:embed="rId2">
                  <p14:trim end="48533.1333"/>
                </p14:media>
              </p:ext>
            </p:extLst>
          </p:nvPr>
        </p:nvPicPr>
        <p:blipFill>
          <a:blip r:embed="rId4"/>
          <a:stretch>
            <a:fillRect/>
          </a:stretch>
        </p:blipFill>
        <p:spPr>
          <a:xfrm>
            <a:off x="7195144" y="1782981"/>
            <a:ext cx="2453563" cy="4361892"/>
          </a:xfrm>
          <a:prstGeom prst="rect">
            <a:avLst/>
          </a:prstGeom>
        </p:spPr>
      </p:pic>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51364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0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a:extLst>
              <a:ext uri="{FF2B5EF4-FFF2-40B4-BE49-F238E27FC236}">
                <a16:creationId xmlns:a16="http://schemas.microsoft.com/office/drawing/2014/main" id="{D17B5BFF-1577-D167-DA72-6DFCA04935B4}"/>
              </a:ext>
            </a:extLst>
          </p:cNvPr>
          <p:cNvSpPr>
            <a:spLocks noGrp="1"/>
          </p:cNvSpPr>
          <p:nvPr>
            <p:ph type="title"/>
          </p:nvPr>
        </p:nvSpPr>
        <p:spPr>
          <a:xfrm>
            <a:off x="643467" y="321734"/>
            <a:ext cx="10905066" cy="1135737"/>
          </a:xfrm>
        </p:spPr>
        <p:txBody>
          <a:bodyPr>
            <a:normAutofit/>
          </a:bodyPr>
          <a:lstStyle/>
          <a:p>
            <a:r>
              <a:rPr lang="zh-CN" altLang="en-US" sz="3600"/>
              <a:t>直观展示</a:t>
            </a:r>
            <a:r>
              <a:rPr lang="en-US" altLang="zh-CN" sz="3600"/>
              <a:t>——Dueling+Double DQN</a:t>
            </a:r>
            <a:endParaRPr lang="zh-CN" altLang="en-US" sz="3600"/>
          </a:p>
        </p:txBody>
      </p:sp>
      <p:sp>
        <p:nvSpPr>
          <p:cNvPr id="3" name="内容占位符 2">
            <a:extLst>
              <a:ext uri="{FF2B5EF4-FFF2-40B4-BE49-F238E27FC236}">
                <a16:creationId xmlns:a16="http://schemas.microsoft.com/office/drawing/2014/main" id="{CAAD7B47-E668-3660-A123-DA3B1611ED8B}"/>
              </a:ext>
            </a:extLst>
          </p:cNvPr>
          <p:cNvSpPr>
            <a:spLocks noGrp="1"/>
          </p:cNvSpPr>
          <p:nvPr>
            <p:ph idx="1"/>
          </p:nvPr>
        </p:nvSpPr>
        <p:spPr>
          <a:xfrm>
            <a:off x="643469" y="1782981"/>
            <a:ext cx="4008384" cy="4393982"/>
          </a:xfrm>
        </p:spPr>
        <p:txBody>
          <a:bodyPr>
            <a:normAutofit/>
          </a:bodyPr>
          <a:lstStyle/>
          <a:p>
            <a:r>
              <a:rPr lang="en-US" altLang="zh-CN" sz="2000"/>
              <a:t>Timestep&lt;5000</a:t>
            </a:r>
            <a:r>
              <a:rPr lang="zh-CN" altLang="en-US" sz="2000"/>
              <a:t>：一飞冲天</a:t>
            </a:r>
            <a:r>
              <a:rPr lang="en-US" altLang="zh-CN" sz="2000"/>
              <a:t>……</a:t>
            </a:r>
          </a:p>
          <a:p>
            <a:r>
              <a:rPr lang="en-US" altLang="zh-CN" sz="2000"/>
              <a:t>Timestep=20000</a:t>
            </a:r>
            <a:r>
              <a:rPr lang="zh-CN" altLang="en-US" sz="2000"/>
              <a:t>：有机会能过第一个柱子</a:t>
            </a:r>
            <a:endParaRPr lang="en-US" altLang="zh-CN" sz="2000"/>
          </a:p>
          <a:p>
            <a:r>
              <a:rPr lang="en-US" altLang="zh-CN" sz="2000"/>
              <a:t>Timestep=30000</a:t>
            </a:r>
            <a:r>
              <a:rPr lang="zh-CN" altLang="en-US" sz="2000"/>
              <a:t>：基本上能过第一个柱子了</a:t>
            </a:r>
            <a:r>
              <a:rPr lang="en-US" altLang="zh-CN" sz="2000"/>
              <a:t>!</a:t>
            </a:r>
          </a:p>
          <a:p>
            <a:r>
              <a:rPr lang="en-US" altLang="zh-CN" sz="2000"/>
              <a:t>Timestep=50000</a:t>
            </a:r>
            <a:r>
              <a:rPr lang="zh-CN" altLang="en-US" sz="2000"/>
              <a:t>：基本上能过</a:t>
            </a:r>
            <a:r>
              <a:rPr lang="en-US" altLang="zh-CN" sz="2000"/>
              <a:t>5-6</a:t>
            </a:r>
            <a:r>
              <a:rPr lang="zh-CN" altLang="en-US" sz="2000"/>
              <a:t>个</a:t>
            </a:r>
            <a:endParaRPr lang="en-US" altLang="zh-CN" sz="2000"/>
          </a:p>
          <a:p>
            <a:r>
              <a:rPr lang="en-US" altLang="zh-CN" sz="2000"/>
              <a:t>Timestep=70000</a:t>
            </a:r>
            <a:r>
              <a:rPr lang="zh-CN" altLang="en-US" sz="2000"/>
              <a:t>：见动画</a:t>
            </a:r>
            <a:endParaRPr lang="en-US" altLang="zh-CN" sz="2000"/>
          </a:p>
          <a:p>
            <a:endParaRPr lang="en-US" altLang="zh-CN" sz="200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Flappy Bird 2022-06-06 23-10-02">
            <a:hlinkClick r:id="" action="ppaction://media"/>
            <a:extLst>
              <a:ext uri="{FF2B5EF4-FFF2-40B4-BE49-F238E27FC236}">
                <a16:creationId xmlns:a16="http://schemas.microsoft.com/office/drawing/2014/main" id="{C62FF23F-67DD-2D53-DF04-61974DEDD14C}"/>
              </a:ext>
            </a:extLst>
          </p:cNvPr>
          <p:cNvPicPr>
            <a:picLocks noChangeAspect="1"/>
          </p:cNvPicPr>
          <p:nvPr>
            <a:videoFile r:link="rId1"/>
            <p:extLst>
              <p:ext uri="{DAA4B4D4-6D71-4841-9C94-3DE7FCFB9230}">
                <p14:media xmlns:p14="http://schemas.microsoft.com/office/powerpoint/2010/main" r:embed="rId2">
                  <p14:trim st="14532"/>
                </p14:media>
              </p:ext>
            </p:extLst>
          </p:nvPr>
        </p:nvPicPr>
        <p:blipFill>
          <a:blip r:embed="rId4"/>
          <a:stretch>
            <a:fillRect/>
          </a:stretch>
        </p:blipFill>
        <p:spPr>
          <a:xfrm>
            <a:off x="7195144" y="1782981"/>
            <a:ext cx="2453563" cy="4361892"/>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88842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20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a:extLst>
              <a:ext uri="{FF2B5EF4-FFF2-40B4-BE49-F238E27FC236}">
                <a16:creationId xmlns:a16="http://schemas.microsoft.com/office/drawing/2014/main" id="{C0B91C0A-3811-DAD0-A32C-3E2FEAD39F35}"/>
              </a:ext>
            </a:extLst>
          </p:cNvPr>
          <p:cNvSpPr>
            <a:spLocks noGrp="1"/>
          </p:cNvSpPr>
          <p:nvPr>
            <p:ph type="title"/>
          </p:nvPr>
        </p:nvSpPr>
        <p:spPr>
          <a:xfrm>
            <a:off x="643467" y="321734"/>
            <a:ext cx="10905066" cy="1135737"/>
          </a:xfrm>
        </p:spPr>
        <p:txBody>
          <a:bodyPr>
            <a:normAutofit/>
          </a:bodyPr>
          <a:lstStyle/>
          <a:p>
            <a:r>
              <a:rPr lang="zh-CN" altLang="en-US" sz="3600"/>
              <a:t>直观展示</a:t>
            </a:r>
            <a:r>
              <a:rPr lang="en-US" altLang="zh-CN" sz="3600"/>
              <a:t>——Dueling+Double DQN</a:t>
            </a:r>
            <a:endParaRPr lang="zh-CN" altLang="en-US" sz="3600"/>
          </a:p>
        </p:txBody>
      </p:sp>
      <p:sp>
        <p:nvSpPr>
          <p:cNvPr id="3" name="内容占位符 2">
            <a:extLst>
              <a:ext uri="{FF2B5EF4-FFF2-40B4-BE49-F238E27FC236}">
                <a16:creationId xmlns:a16="http://schemas.microsoft.com/office/drawing/2014/main" id="{18515B40-4876-6698-2A77-5392EF507556}"/>
              </a:ext>
            </a:extLst>
          </p:cNvPr>
          <p:cNvSpPr>
            <a:spLocks noGrp="1"/>
          </p:cNvSpPr>
          <p:nvPr>
            <p:ph idx="1"/>
          </p:nvPr>
        </p:nvSpPr>
        <p:spPr>
          <a:xfrm>
            <a:off x="643469" y="1782981"/>
            <a:ext cx="4008384" cy="4393982"/>
          </a:xfrm>
        </p:spPr>
        <p:txBody>
          <a:bodyPr>
            <a:normAutofit/>
          </a:bodyPr>
          <a:lstStyle/>
          <a:p>
            <a:r>
              <a:rPr lang="en-US" altLang="zh-CN" sz="2000"/>
              <a:t>Timestep&lt;5000</a:t>
            </a:r>
            <a:r>
              <a:rPr lang="zh-CN" altLang="en-US" sz="2000"/>
              <a:t>：一飞冲天</a:t>
            </a:r>
            <a:r>
              <a:rPr lang="en-US" altLang="zh-CN" sz="2000"/>
              <a:t>……</a:t>
            </a:r>
          </a:p>
          <a:p>
            <a:r>
              <a:rPr lang="en-US" altLang="zh-CN" sz="2000"/>
              <a:t>Timestep=20000</a:t>
            </a:r>
            <a:r>
              <a:rPr lang="zh-CN" altLang="en-US" sz="2000"/>
              <a:t>：有机会能过第一个柱子</a:t>
            </a:r>
            <a:endParaRPr lang="en-US" altLang="zh-CN" sz="2000"/>
          </a:p>
          <a:p>
            <a:r>
              <a:rPr lang="en-US" altLang="zh-CN" sz="2000"/>
              <a:t>Timestep=30000</a:t>
            </a:r>
            <a:r>
              <a:rPr lang="zh-CN" altLang="en-US" sz="2000"/>
              <a:t>：基本上能过第一个柱子了</a:t>
            </a:r>
            <a:r>
              <a:rPr lang="en-US" altLang="zh-CN" sz="2000"/>
              <a:t>!</a:t>
            </a:r>
          </a:p>
          <a:p>
            <a:r>
              <a:rPr lang="en-US" altLang="zh-CN" sz="2000"/>
              <a:t>Timestep=50000</a:t>
            </a:r>
            <a:r>
              <a:rPr lang="zh-CN" altLang="en-US" sz="2000"/>
              <a:t>：基本上能过</a:t>
            </a:r>
            <a:r>
              <a:rPr lang="en-US" altLang="zh-CN" sz="2000"/>
              <a:t>5-6</a:t>
            </a:r>
            <a:r>
              <a:rPr lang="zh-CN" altLang="en-US" sz="2000"/>
              <a:t>个</a:t>
            </a:r>
            <a:endParaRPr lang="en-US" altLang="zh-CN" sz="2000"/>
          </a:p>
          <a:p>
            <a:r>
              <a:rPr lang="en-US" altLang="zh-CN" sz="2000"/>
              <a:t>Timestep=260000</a:t>
            </a:r>
            <a:r>
              <a:rPr lang="zh-CN" altLang="en-US" sz="2000"/>
              <a:t>：“无敌”</a:t>
            </a:r>
            <a:endParaRPr lang="en-US" altLang="zh-CN" sz="2000"/>
          </a:p>
          <a:p>
            <a:r>
              <a:rPr lang="en-US" altLang="zh-CN" sz="2000"/>
              <a:t>Timestep=330000</a:t>
            </a:r>
            <a:r>
              <a:rPr lang="zh-CN" altLang="en-US" sz="2000"/>
              <a:t>：最好的时候能过</a:t>
            </a:r>
            <a:r>
              <a:rPr lang="en-US" altLang="zh-CN" sz="2000"/>
              <a:t>100</a:t>
            </a:r>
            <a:r>
              <a:rPr lang="zh-CN" altLang="en-US" sz="2000"/>
              <a:t>个以上</a:t>
            </a:r>
            <a:endParaRPr lang="en-US" altLang="zh-CN" sz="2000"/>
          </a:p>
          <a:p>
            <a:endParaRPr lang="en-US" altLang="zh-CN" sz="2000"/>
          </a:p>
          <a:p>
            <a:endParaRPr lang="zh-CN" altLang="en-US" sz="2000"/>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Flappy Bird 2022-06-07 08-05-10">
            <a:hlinkClick r:id="" action="ppaction://media"/>
            <a:extLst>
              <a:ext uri="{FF2B5EF4-FFF2-40B4-BE49-F238E27FC236}">
                <a16:creationId xmlns:a16="http://schemas.microsoft.com/office/drawing/2014/main" id="{22D0ECDD-FF2E-E852-ED91-DA41E61ADF2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195144" y="1782981"/>
            <a:ext cx="2453563" cy="4361892"/>
          </a:xfrm>
          <a:prstGeom prst="rect">
            <a:avLst/>
          </a:prstGeom>
        </p:spPr>
      </p:pic>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98012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87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文本占位符 2">
            <a:extLst>
              <a:ext uri="{FF2B5EF4-FFF2-40B4-BE49-F238E27FC236}">
                <a16:creationId xmlns:a16="http://schemas.microsoft.com/office/drawing/2014/main" id="{D5689F83-9698-DCD7-542C-5C19F330B6D3}"/>
              </a:ext>
            </a:extLst>
          </p:cNvPr>
          <p:cNvSpPr>
            <a:spLocks noGrp="1"/>
          </p:cNvSpPr>
          <p:nvPr>
            <p:ph type="body" idx="1"/>
          </p:nvPr>
        </p:nvSpPr>
        <p:spPr>
          <a:xfrm>
            <a:off x="4439633" y="4518923"/>
            <a:ext cx="3312734" cy="1141851"/>
          </a:xfrm>
          <a:noFill/>
        </p:spPr>
        <p:txBody>
          <a:bodyPr vert="horz" lIns="91440" tIns="45720" rIns="91440" bIns="45720" rtlCol="0">
            <a:normAutofit/>
          </a:bodyPr>
          <a:lstStyle/>
          <a:p>
            <a:pPr algn="ctr"/>
            <a:endParaRPr lang="en-US" altLang="zh-CN" sz="2000" kern="1200">
              <a:solidFill>
                <a:srgbClr val="080808"/>
              </a:solidFill>
              <a:latin typeface="+mn-lt"/>
              <a:ea typeface="+mn-ea"/>
              <a:cs typeface="+mn-cs"/>
            </a:endParaRPr>
          </a:p>
        </p:txBody>
      </p:sp>
      <p:sp>
        <p:nvSpPr>
          <p:cNvPr id="2" name="标题 1">
            <a:extLst>
              <a:ext uri="{FF2B5EF4-FFF2-40B4-BE49-F238E27FC236}">
                <a16:creationId xmlns:a16="http://schemas.microsoft.com/office/drawing/2014/main" id="{E6B725F1-D5BC-4F14-BB80-40AA82028CC3}"/>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zh-CN" altLang="en-US" sz="3600" kern="1200">
                <a:solidFill>
                  <a:srgbClr val="080808"/>
                </a:solidFill>
                <a:latin typeface="+mj-lt"/>
                <a:ea typeface="+mj-ea"/>
                <a:cs typeface="+mj-cs"/>
              </a:rPr>
              <a:t>超参数调整</a:t>
            </a:r>
            <a:r>
              <a:rPr lang="en-US" altLang="zh-CN" sz="3600" kern="1200">
                <a:solidFill>
                  <a:srgbClr val="080808"/>
                </a:solidFill>
                <a:latin typeface="+mj-lt"/>
                <a:ea typeface="+mj-ea"/>
                <a:cs typeface="+mj-cs"/>
              </a:rPr>
              <a:t>——</a:t>
            </a:r>
            <a:r>
              <a:rPr lang="zh-CN" altLang="en-US" sz="3600" kern="1200">
                <a:solidFill>
                  <a:srgbClr val="080808"/>
                </a:solidFill>
                <a:latin typeface="+mj-lt"/>
                <a:ea typeface="+mj-ea"/>
                <a:cs typeface="+mj-cs"/>
              </a:rPr>
              <a:t>学习率</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411026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a:extLst>
              <a:ext uri="{FF2B5EF4-FFF2-40B4-BE49-F238E27FC236}">
                <a16:creationId xmlns:a16="http://schemas.microsoft.com/office/drawing/2014/main" id="{24E0E829-A404-7DB0-D10C-DCFD682FEF86}"/>
              </a:ext>
            </a:extLst>
          </p:cNvPr>
          <p:cNvSpPr>
            <a:spLocks noGrp="1"/>
          </p:cNvSpPr>
          <p:nvPr>
            <p:ph type="title"/>
          </p:nvPr>
        </p:nvSpPr>
        <p:spPr>
          <a:xfrm>
            <a:off x="643467" y="321734"/>
            <a:ext cx="10905066" cy="1135737"/>
          </a:xfrm>
        </p:spPr>
        <p:txBody>
          <a:bodyPr>
            <a:normAutofit/>
          </a:bodyPr>
          <a:lstStyle/>
          <a:p>
            <a:r>
              <a:rPr lang="zh-CN" altLang="en-US" sz="3600"/>
              <a:t>奇怪的事情发生了</a:t>
            </a:r>
            <a:r>
              <a:rPr lang="en-US" altLang="zh-CN" sz="3600"/>
              <a:t>1</a:t>
            </a:r>
            <a:endParaRPr lang="zh-CN" altLang="en-US" sz="3600"/>
          </a:p>
        </p:txBody>
      </p:sp>
      <p:sp>
        <p:nvSpPr>
          <p:cNvPr id="3" name="内容占位符 2">
            <a:extLst>
              <a:ext uri="{FF2B5EF4-FFF2-40B4-BE49-F238E27FC236}">
                <a16:creationId xmlns:a16="http://schemas.microsoft.com/office/drawing/2014/main" id="{A46D8F71-2780-DD05-6AB5-A348BFB116C5}"/>
              </a:ext>
            </a:extLst>
          </p:cNvPr>
          <p:cNvSpPr>
            <a:spLocks noGrp="1"/>
          </p:cNvSpPr>
          <p:nvPr>
            <p:ph idx="1"/>
          </p:nvPr>
        </p:nvSpPr>
        <p:spPr>
          <a:xfrm>
            <a:off x="643467" y="1782981"/>
            <a:ext cx="10905066" cy="4393982"/>
          </a:xfrm>
        </p:spPr>
        <p:txBody>
          <a:bodyPr>
            <a:normAutofit/>
          </a:bodyPr>
          <a:lstStyle/>
          <a:p>
            <a:r>
              <a:rPr lang="zh-CN" altLang="en-US" sz="2000"/>
              <a:t>我们发现，学习率等超参数对</a:t>
            </a:r>
            <a:r>
              <a:rPr lang="en-US" altLang="zh-CN" sz="2000"/>
              <a:t>DQN</a:t>
            </a:r>
            <a:r>
              <a:rPr lang="zh-CN" altLang="en-US" sz="2000"/>
              <a:t>的学习效果影响非常大。</a:t>
            </a:r>
            <a:endParaRPr lang="en-US" altLang="zh-CN" sz="2000"/>
          </a:p>
          <a:p>
            <a:r>
              <a:rPr lang="zh-CN" altLang="en-US" sz="2000"/>
              <a:t>事实上，调高学习率对提升</a:t>
            </a:r>
            <a:r>
              <a:rPr lang="en-US" altLang="zh-CN" sz="2000"/>
              <a:t>DQN</a:t>
            </a:r>
            <a:r>
              <a:rPr lang="zh-CN" altLang="en-US" sz="2000"/>
              <a:t>在玩</a:t>
            </a:r>
            <a:r>
              <a:rPr lang="en-US" altLang="zh-CN" sz="2000"/>
              <a:t>Flappy Bird</a:t>
            </a:r>
            <a:r>
              <a:rPr lang="zh-CN" altLang="en-US" sz="2000"/>
              <a:t>的表现上提升非常大。这样可以有效地减少训练时间。</a:t>
            </a:r>
            <a:endParaRPr lang="en-US" altLang="zh-CN" sz="2000"/>
          </a:p>
          <a:p>
            <a:r>
              <a:rPr lang="zh-CN" altLang="en-US" sz="2000"/>
              <a:t>普通</a:t>
            </a:r>
            <a:r>
              <a:rPr lang="en-US" altLang="zh-CN" sz="2000"/>
              <a:t>DQN</a:t>
            </a:r>
            <a:r>
              <a:rPr lang="zh-CN" altLang="en-US" sz="2000"/>
              <a:t>调高学习率后会有很大的变化，事实上效果会好很多。经过我们的实验，如果把学习率调到</a:t>
            </a:r>
            <a:r>
              <a:rPr lang="en-US" altLang="zh-CN" sz="2000"/>
              <a:t>1e-4</a:t>
            </a:r>
            <a:r>
              <a:rPr lang="zh-CN" altLang="en-US" sz="2000"/>
              <a:t>以上，普通的</a:t>
            </a:r>
            <a:r>
              <a:rPr lang="en-US" altLang="zh-CN" sz="2000"/>
              <a:t>DQN</a:t>
            </a:r>
            <a:r>
              <a:rPr lang="zh-CN" altLang="en-US" sz="2000"/>
              <a:t>在</a:t>
            </a:r>
            <a:r>
              <a:rPr lang="en-US" altLang="zh-CN" sz="2000"/>
              <a:t>50000</a:t>
            </a:r>
            <a:r>
              <a:rPr lang="zh-CN" altLang="en-US" sz="2000"/>
              <a:t>步左右的训练即可达到非常好的效果。</a:t>
            </a:r>
            <a:endParaRPr lang="en-US" altLang="zh-CN" sz="2000"/>
          </a:p>
          <a:p>
            <a:r>
              <a:rPr lang="zh-CN" altLang="en-US" sz="2000"/>
              <a:t>但是对于</a:t>
            </a:r>
            <a:r>
              <a:rPr lang="en-US" altLang="zh-CN" sz="2000"/>
              <a:t>Double DQN</a:t>
            </a:r>
            <a:r>
              <a:rPr lang="zh-CN" altLang="en-US" sz="2000"/>
              <a:t>和</a:t>
            </a:r>
            <a:r>
              <a:rPr lang="en-US" altLang="zh-CN" sz="2000"/>
              <a:t>Dueling DQN</a:t>
            </a:r>
            <a:r>
              <a:rPr lang="zh-CN" altLang="en-US" sz="2000"/>
              <a:t>来说调高学习率并不能有效地改善。</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3447765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a:extLst>
              <a:ext uri="{FF2B5EF4-FFF2-40B4-BE49-F238E27FC236}">
                <a16:creationId xmlns:a16="http://schemas.microsoft.com/office/drawing/2014/main" id="{24E0E829-A404-7DB0-D10C-DCFD682FEF86}"/>
              </a:ext>
            </a:extLst>
          </p:cNvPr>
          <p:cNvSpPr>
            <a:spLocks noGrp="1"/>
          </p:cNvSpPr>
          <p:nvPr>
            <p:ph type="title"/>
          </p:nvPr>
        </p:nvSpPr>
        <p:spPr>
          <a:xfrm>
            <a:off x="643467" y="321734"/>
            <a:ext cx="10905066" cy="1135737"/>
          </a:xfrm>
        </p:spPr>
        <p:txBody>
          <a:bodyPr>
            <a:normAutofit/>
          </a:bodyPr>
          <a:lstStyle/>
          <a:p>
            <a:r>
              <a:rPr lang="zh-CN" altLang="en-US" sz="3600"/>
              <a:t>奇怪的事情发生了</a:t>
            </a:r>
            <a:r>
              <a:rPr lang="en-US" altLang="zh-CN" sz="3600"/>
              <a:t>2</a:t>
            </a:r>
            <a:endParaRPr lang="zh-CN" altLang="en-US" sz="3600"/>
          </a:p>
        </p:txBody>
      </p:sp>
      <p:sp>
        <p:nvSpPr>
          <p:cNvPr id="3" name="内容占位符 2">
            <a:extLst>
              <a:ext uri="{FF2B5EF4-FFF2-40B4-BE49-F238E27FC236}">
                <a16:creationId xmlns:a16="http://schemas.microsoft.com/office/drawing/2014/main" id="{A46D8F71-2780-DD05-6AB5-A348BFB116C5}"/>
              </a:ext>
            </a:extLst>
          </p:cNvPr>
          <p:cNvSpPr>
            <a:spLocks noGrp="1"/>
          </p:cNvSpPr>
          <p:nvPr>
            <p:ph idx="1"/>
          </p:nvPr>
        </p:nvSpPr>
        <p:spPr>
          <a:xfrm>
            <a:off x="643467" y="1782981"/>
            <a:ext cx="10905066" cy="4393982"/>
          </a:xfrm>
        </p:spPr>
        <p:txBody>
          <a:bodyPr>
            <a:normAutofit/>
          </a:bodyPr>
          <a:lstStyle/>
          <a:p>
            <a:r>
              <a:rPr lang="zh-CN" altLang="en-US" sz="2000"/>
              <a:t>我们发现，学习率等超参数对</a:t>
            </a:r>
            <a:r>
              <a:rPr lang="en-US" altLang="zh-CN" sz="2000"/>
              <a:t>DQN</a:t>
            </a:r>
            <a:r>
              <a:rPr lang="zh-CN" altLang="en-US" sz="2000"/>
              <a:t>的学习效果影响非常大。</a:t>
            </a:r>
            <a:endParaRPr lang="en-US" altLang="zh-CN" sz="2000"/>
          </a:p>
          <a:p>
            <a:r>
              <a:rPr lang="zh-CN" altLang="en-US" sz="2000"/>
              <a:t>刚开始我们觉得失败时</a:t>
            </a:r>
            <a:r>
              <a:rPr lang="en-US" altLang="zh-CN" sz="2000"/>
              <a:t>-1</a:t>
            </a:r>
            <a:r>
              <a:rPr lang="zh-CN" altLang="en-US" sz="2000"/>
              <a:t>的惩罚比较小，所以我们将失败（碰柱子）的惩罚调为了</a:t>
            </a:r>
            <a:r>
              <a:rPr lang="en-US" altLang="zh-CN" sz="2000"/>
              <a:t>-5</a:t>
            </a:r>
            <a:r>
              <a:rPr lang="zh-CN" altLang="en-US" sz="2000"/>
              <a:t>，这样一来</a:t>
            </a:r>
            <a:r>
              <a:rPr lang="en-US" altLang="zh-CN" sz="2000"/>
              <a:t>DQN</a:t>
            </a:r>
            <a:r>
              <a:rPr lang="zh-CN" altLang="en-US" sz="2000"/>
              <a:t>的效果改善比较大，但</a:t>
            </a:r>
            <a:r>
              <a:rPr lang="en-US" altLang="zh-CN" sz="2000"/>
              <a:t>Double DQN</a:t>
            </a:r>
            <a:r>
              <a:rPr lang="zh-CN" altLang="en-US" sz="2000"/>
              <a:t>和</a:t>
            </a:r>
            <a:r>
              <a:rPr lang="en-US" altLang="zh-CN" sz="2000"/>
              <a:t>Dueling DQN</a:t>
            </a:r>
            <a:r>
              <a:rPr lang="zh-CN" altLang="en-US" sz="2000"/>
              <a:t>的效果反而会变差。</a:t>
            </a:r>
            <a:endParaRPr lang="en-US" altLang="zh-CN"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893527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a:extLst>
              <a:ext uri="{FF2B5EF4-FFF2-40B4-BE49-F238E27FC236}">
                <a16:creationId xmlns:a16="http://schemas.microsoft.com/office/drawing/2014/main" id="{3503898E-115D-1B24-8F1E-839A87E235D5}"/>
              </a:ext>
            </a:extLst>
          </p:cNvPr>
          <p:cNvSpPr>
            <a:spLocks noGrp="1"/>
          </p:cNvSpPr>
          <p:nvPr>
            <p:ph type="title"/>
          </p:nvPr>
        </p:nvSpPr>
        <p:spPr>
          <a:xfrm>
            <a:off x="643467" y="321734"/>
            <a:ext cx="10905066" cy="1135737"/>
          </a:xfrm>
        </p:spPr>
        <p:txBody>
          <a:bodyPr>
            <a:normAutofit/>
          </a:bodyPr>
          <a:lstStyle/>
          <a:p>
            <a:r>
              <a:rPr lang="zh-CN" altLang="en-US" sz="3600"/>
              <a:t>一些解释</a:t>
            </a:r>
          </a:p>
        </p:txBody>
      </p:sp>
      <p:sp>
        <p:nvSpPr>
          <p:cNvPr id="3" name="内容占位符 2">
            <a:extLst>
              <a:ext uri="{FF2B5EF4-FFF2-40B4-BE49-F238E27FC236}">
                <a16:creationId xmlns:a16="http://schemas.microsoft.com/office/drawing/2014/main" id="{83DBB833-8252-252C-7D99-29E674901291}"/>
              </a:ext>
            </a:extLst>
          </p:cNvPr>
          <p:cNvSpPr>
            <a:spLocks noGrp="1"/>
          </p:cNvSpPr>
          <p:nvPr>
            <p:ph idx="1"/>
          </p:nvPr>
        </p:nvSpPr>
        <p:spPr>
          <a:xfrm>
            <a:off x="643467" y="1782981"/>
            <a:ext cx="10905066" cy="4393982"/>
          </a:xfrm>
        </p:spPr>
        <p:txBody>
          <a:bodyPr>
            <a:normAutofit/>
          </a:bodyPr>
          <a:lstStyle/>
          <a:p>
            <a:r>
              <a:rPr lang="zh-CN" altLang="en-US" sz="2000"/>
              <a:t>我们认为出现以上的情况是因为</a:t>
            </a:r>
            <a:r>
              <a:rPr lang="en-US" altLang="zh-CN" sz="2000"/>
              <a:t>Flappy Bird</a:t>
            </a:r>
            <a:r>
              <a:rPr lang="zh-CN" altLang="en-US" sz="2000"/>
              <a:t>游戏本身特点决定的。</a:t>
            </a:r>
            <a:endParaRPr lang="en-US" altLang="zh-CN" sz="2000"/>
          </a:p>
          <a:p>
            <a:r>
              <a:rPr lang="zh-CN" altLang="en-US" sz="2000"/>
              <a:t>很多情况下，如果向上会碰到管子，那么其实向下一定比向上要好（这一点和很多游戏不同，这里的好一般是绝对的）。</a:t>
            </a:r>
            <a:endParaRPr lang="en-US" altLang="zh-CN" sz="2000"/>
          </a:p>
          <a:p>
            <a:r>
              <a:rPr lang="zh-CN" altLang="en-US" sz="2000"/>
              <a:t>所以该游戏相对于强化学习算法来说是一个相对简单的游戏。</a:t>
            </a:r>
            <a:endParaRPr lang="en-US" altLang="zh-CN" sz="2000"/>
          </a:p>
          <a:p>
            <a:r>
              <a:rPr lang="zh-CN" altLang="en-US" sz="2000"/>
              <a:t>因此学习率比较大有时候不一定是坏事。</a:t>
            </a:r>
            <a:endParaRPr lang="en-US" altLang="zh-CN" sz="2000"/>
          </a:p>
          <a:p>
            <a:r>
              <a:rPr lang="zh-CN" altLang="en-US" sz="2000"/>
              <a:t>对于失败时的惩罚，惩罚较大会在初期学习时造成很大影响。</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859494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文本占位符 2">
            <a:extLst>
              <a:ext uri="{FF2B5EF4-FFF2-40B4-BE49-F238E27FC236}">
                <a16:creationId xmlns:a16="http://schemas.microsoft.com/office/drawing/2014/main" id="{A5D2BCC5-08E0-5EF5-2320-AA8607E706D5}"/>
              </a:ext>
            </a:extLst>
          </p:cNvPr>
          <p:cNvSpPr>
            <a:spLocks noGrp="1"/>
          </p:cNvSpPr>
          <p:nvPr>
            <p:ph type="body" idx="1"/>
          </p:nvPr>
        </p:nvSpPr>
        <p:spPr>
          <a:xfrm>
            <a:off x="4439633" y="4518923"/>
            <a:ext cx="3312734" cy="1141851"/>
          </a:xfrm>
          <a:noFill/>
        </p:spPr>
        <p:txBody>
          <a:bodyPr vert="horz" lIns="91440" tIns="45720" rIns="91440" bIns="45720" rtlCol="0">
            <a:normAutofit/>
          </a:bodyPr>
          <a:lstStyle/>
          <a:p>
            <a:pPr algn="ctr"/>
            <a:endParaRPr lang="en-US" altLang="zh-CN" sz="2000" kern="1200">
              <a:solidFill>
                <a:srgbClr val="080808"/>
              </a:solidFill>
              <a:latin typeface="+mn-lt"/>
              <a:ea typeface="+mn-ea"/>
              <a:cs typeface="+mn-cs"/>
            </a:endParaRPr>
          </a:p>
        </p:txBody>
      </p:sp>
      <p:sp>
        <p:nvSpPr>
          <p:cNvPr id="2" name="标题 1">
            <a:extLst>
              <a:ext uri="{FF2B5EF4-FFF2-40B4-BE49-F238E27FC236}">
                <a16:creationId xmlns:a16="http://schemas.microsoft.com/office/drawing/2014/main" id="{4F997D14-5A6B-088D-2B01-1E28658E59DA}"/>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zh-CN" altLang="en-US" sz="3600" kern="1200">
                <a:solidFill>
                  <a:srgbClr val="080808"/>
                </a:solidFill>
                <a:latin typeface="+mj-lt"/>
                <a:ea typeface="+mj-ea"/>
                <a:cs typeface="+mj-cs"/>
              </a:rPr>
              <a:t>开题回顾</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851652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a:extLst>
              <a:ext uri="{FF2B5EF4-FFF2-40B4-BE49-F238E27FC236}">
                <a16:creationId xmlns:a16="http://schemas.microsoft.com/office/drawing/2014/main" id="{E5998A1E-3448-DEAA-6A95-79981E631637}"/>
              </a:ext>
            </a:extLst>
          </p:cNvPr>
          <p:cNvSpPr>
            <a:spLocks noGrp="1"/>
          </p:cNvSpPr>
          <p:nvPr>
            <p:ph type="title"/>
          </p:nvPr>
        </p:nvSpPr>
        <p:spPr>
          <a:xfrm>
            <a:off x="643467" y="321734"/>
            <a:ext cx="10905066" cy="1135737"/>
          </a:xfrm>
        </p:spPr>
        <p:txBody>
          <a:bodyPr>
            <a:normAutofit/>
          </a:bodyPr>
          <a:lstStyle/>
          <a:p>
            <a:r>
              <a:rPr lang="zh-CN" altLang="en-US" sz="3600"/>
              <a:t>分段线性（常值）学习率</a:t>
            </a:r>
          </a:p>
        </p:txBody>
      </p:sp>
      <p:sp>
        <p:nvSpPr>
          <p:cNvPr id="3" name="内容占位符 2">
            <a:extLst>
              <a:ext uri="{FF2B5EF4-FFF2-40B4-BE49-F238E27FC236}">
                <a16:creationId xmlns:a16="http://schemas.microsoft.com/office/drawing/2014/main" id="{AC99EA58-9779-3C9D-4A2F-2522551E57C9}"/>
              </a:ext>
            </a:extLst>
          </p:cNvPr>
          <p:cNvSpPr>
            <a:spLocks noGrp="1"/>
          </p:cNvSpPr>
          <p:nvPr>
            <p:ph idx="1"/>
          </p:nvPr>
        </p:nvSpPr>
        <p:spPr>
          <a:xfrm>
            <a:off x="643469" y="1782981"/>
            <a:ext cx="4008384" cy="4393982"/>
          </a:xfrm>
        </p:spPr>
        <p:txBody>
          <a:bodyPr>
            <a:normAutofit/>
          </a:bodyPr>
          <a:lstStyle/>
          <a:p>
            <a:r>
              <a:rPr lang="en-US" altLang="zh-CN" sz="2000"/>
              <a:t>0-2w 1e-4</a:t>
            </a:r>
          </a:p>
          <a:p>
            <a:r>
              <a:rPr lang="en-US" altLang="zh-CN" sz="2000"/>
              <a:t>2w-5w 4e-5</a:t>
            </a:r>
          </a:p>
          <a:p>
            <a:r>
              <a:rPr lang="en-US" altLang="zh-CN" sz="2000"/>
              <a:t>5w-10w 1e-6</a:t>
            </a:r>
          </a:p>
          <a:p>
            <a:endParaRPr lang="en-US" altLang="zh-CN" sz="2000"/>
          </a:p>
          <a:p>
            <a:r>
              <a:rPr lang="zh-CN" altLang="en-US" sz="2000"/>
              <a:t>只能说这网络的收敛性</a:t>
            </a:r>
            <a:r>
              <a:rPr lang="en-US" altLang="zh-CN" sz="2000"/>
              <a:t>……</a:t>
            </a:r>
          </a:p>
          <a:p>
            <a:r>
              <a:rPr lang="zh-CN" altLang="en-US" sz="2000"/>
              <a:t>但是，效果却很不错！</a:t>
            </a:r>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图片 4">
            <a:extLst>
              <a:ext uri="{FF2B5EF4-FFF2-40B4-BE49-F238E27FC236}">
                <a16:creationId xmlns:a16="http://schemas.microsoft.com/office/drawing/2014/main" id="{F7911704-6098-B501-D89C-8AE400EA49D3}"/>
              </a:ext>
            </a:extLst>
          </p:cNvPr>
          <p:cNvPicPr>
            <a:picLocks noChangeAspect="1"/>
          </p:cNvPicPr>
          <p:nvPr/>
        </p:nvPicPr>
        <p:blipFill>
          <a:blip r:embed="rId2"/>
          <a:stretch>
            <a:fillRect/>
          </a:stretch>
        </p:blipFill>
        <p:spPr>
          <a:xfrm>
            <a:off x="5295320" y="1865627"/>
            <a:ext cx="6253212" cy="4196599"/>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89453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a:extLst>
              <a:ext uri="{FF2B5EF4-FFF2-40B4-BE49-F238E27FC236}">
                <a16:creationId xmlns:a16="http://schemas.microsoft.com/office/drawing/2014/main" id="{2AD925BB-DF68-4644-2D4A-2B1EF253E6AF}"/>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zh-CN" altLang="en-US" sz="3600" kern="1200">
                <a:solidFill>
                  <a:schemeClr val="tx1"/>
                </a:solidFill>
                <a:latin typeface="+mj-lt"/>
                <a:ea typeface="+mj-ea"/>
                <a:cs typeface="+mj-cs"/>
              </a:rPr>
              <a:t>指数衰减学习率 </a:t>
            </a:r>
            <a:r>
              <a:rPr lang="en-US" altLang="zh-CN" sz="3600" kern="1200">
                <a:solidFill>
                  <a:schemeClr val="tx1"/>
                </a:solidFill>
                <a:latin typeface="+mj-lt"/>
                <a:ea typeface="+mj-ea"/>
                <a:cs typeface="+mj-cs"/>
              </a:rPr>
              <a:t>lr = lr*ratio</a:t>
            </a:r>
          </a:p>
        </p:txBody>
      </p:sp>
      <p:sp>
        <p:nvSpPr>
          <p:cNvPr id="3" name="文本框 2">
            <a:extLst>
              <a:ext uri="{FF2B5EF4-FFF2-40B4-BE49-F238E27FC236}">
                <a16:creationId xmlns:a16="http://schemas.microsoft.com/office/drawing/2014/main" id="{D77A7A21-491F-8F82-B271-5AF191FFCBF9}"/>
              </a:ext>
            </a:extLst>
          </p:cNvPr>
          <p:cNvSpPr txBox="1"/>
          <p:nvPr/>
        </p:nvSpPr>
        <p:spPr>
          <a:xfrm>
            <a:off x="643469" y="1782981"/>
            <a:ext cx="4008384" cy="439398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zh-CN" altLang="en-US" sz="2000"/>
              <a:t>收敛性比刚才稍好一些，</a:t>
            </a:r>
            <a:endParaRPr lang="en-US" altLang="zh-CN" sz="2000"/>
          </a:p>
          <a:p>
            <a:pPr indent="-228600">
              <a:lnSpc>
                <a:spcPct val="90000"/>
              </a:lnSpc>
              <a:spcAft>
                <a:spcPts val="600"/>
              </a:spcAft>
              <a:buFont typeface="Arial" panose="020B0604020202020204" pitchFamily="34" charset="0"/>
              <a:buChar char="•"/>
            </a:pPr>
            <a:r>
              <a:rPr lang="zh-CN" altLang="en-US" sz="2000"/>
              <a:t>但是效果一般</a:t>
            </a:r>
            <a:r>
              <a:rPr lang="en-US" altLang="zh-CN" sz="2000"/>
              <a:t>……</a:t>
            </a:r>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内容占位符 6">
            <a:extLst>
              <a:ext uri="{FF2B5EF4-FFF2-40B4-BE49-F238E27FC236}">
                <a16:creationId xmlns:a16="http://schemas.microsoft.com/office/drawing/2014/main" id="{C67A01B5-7384-09AA-74F2-BC700F364D37}"/>
              </a:ext>
            </a:extLst>
          </p:cNvPr>
          <p:cNvPicPr>
            <a:picLocks noGrp="1" noChangeAspect="1"/>
          </p:cNvPicPr>
          <p:nvPr>
            <p:ph idx="1"/>
          </p:nvPr>
        </p:nvPicPr>
        <p:blipFill>
          <a:blip r:embed="rId2"/>
          <a:stretch>
            <a:fillRect/>
          </a:stretch>
        </p:blipFill>
        <p:spPr>
          <a:xfrm>
            <a:off x="5295320" y="2095780"/>
            <a:ext cx="6253212" cy="3736294"/>
          </a:xfrm>
          <a:prstGeom prst="rect">
            <a:avLst/>
          </a:prstGeom>
        </p:spPr>
      </p:pic>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0457772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a:extLst>
              <a:ext uri="{FF2B5EF4-FFF2-40B4-BE49-F238E27FC236}">
                <a16:creationId xmlns:a16="http://schemas.microsoft.com/office/drawing/2014/main" id="{657DBBFB-E91F-4376-786E-DAF01E086301}"/>
              </a:ext>
            </a:extLst>
          </p:cNvPr>
          <p:cNvSpPr>
            <a:spLocks noGrp="1"/>
          </p:cNvSpPr>
          <p:nvPr>
            <p:ph type="title"/>
          </p:nvPr>
        </p:nvSpPr>
        <p:spPr>
          <a:xfrm>
            <a:off x="643467" y="1698171"/>
            <a:ext cx="3962061" cy="4516360"/>
          </a:xfrm>
        </p:spPr>
        <p:txBody>
          <a:bodyPr anchor="ctr">
            <a:normAutofit/>
          </a:bodyPr>
          <a:lstStyle/>
          <a:p>
            <a:r>
              <a:rPr lang="zh-CN" altLang="en-US" sz="3600"/>
              <a:t>演示视频</a:t>
            </a:r>
          </a:p>
        </p:txBody>
      </p:sp>
      <p:sp>
        <p:nvSpPr>
          <p:cNvPr id="11" name="Rectangle 10">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内容占位符 2">
            <a:extLst>
              <a:ext uri="{FF2B5EF4-FFF2-40B4-BE49-F238E27FC236}">
                <a16:creationId xmlns:a16="http://schemas.microsoft.com/office/drawing/2014/main" id="{290AAEC0-E25E-6277-146B-0FFEA3149529}"/>
              </a:ext>
            </a:extLst>
          </p:cNvPr>
          <p:cNvGraphicFramePr>
            <a:graphicFrameLocks noGrp="1"/>
          </p:cNvGraphicFramePr>
          <p:nvPr>
            <p:ph idx="1"/>
            <p:extLst>
              <p:ext uri="{D42A27DB-BD31-4B8C-83A1-F6EECF244321}">
                <p14:modId xmlns:p14="http://schemas.microsoft.com/office/powerpoint/2010/main" val="1237787357"/>
              </p:ext>
            </p:extLst>
          </p:nvPr>
        </p:nvGraphicFramePr>
        <p:xfrm>
          <a:off x="5070475" y="1698625"/>
          <a:ext cx="6478588" cy="45164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55183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a:extLst>
              <a:ext uri="{FF2B5EF4-FFF2-40B4-BE49-F238E27FC236}">
                <a16:creationId xmlns:a16="http://schemas.microsoft.com/office/drawing/2014/main" id="{468C76D6-D34A-DB1A-1851-506DD4B9A127}"/>
              </a:ext>
            </a:extLst>
          </p:cNvPr>
          <p:cNvSpPr>
            <a:spLocks noGrp="1"/>
          </p:cNvSpPr>
          <p:nvPr>
            <p:ph type="title"/>
          </p:nvPr>
        </p:nvSpPr>
        <p:spPr>
          <a:xfrm>
            <a:off x="643467" y="321734"/>
            <a:ext cx="10905066" cy="1135737"/>
          </a:xfrm>
        </p:spPr>
        <p:txBody>
          <a:bodyPr>
            <a:normAutofit/>
          </a:bodyPr>
          <a:lstStyle/>
          <a:p>
            <a:r>
              <a:rPr lang="zh-CN" altLang="en-US" sz="3600"/>
              <a:t>参考文献</a:t>
            </a:r>
          </a:p>
        </p:txBody>
      </p:sp>
      <p:sp>
        <p:nvSpPr>
          <p:cNvPr id="33" name="Rectangle 2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25">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2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内容占位符 2">
            <a:extLst>
              <a:ext uri="{FF2B5EF4-FFF2-40B4-BE49-F238E27FC236}">
                <a16:creationId xmlns:a16="http://schemas.microsoft.com/office/drawing/2014/main" id="{3FEA0A78-0F8A-7418-D0DA-9125F2B5DE76}"/>
              </a:ext>
            </a:extLst>
          </p:cNvPr>
          <p:cNvGraphicFramePr>
            <a:graphicFrameLocks noGrp="1"/>
          </p:cNvGraphicFramePr>
          <p:nvPr>
            <p:ph idx="1"/>
            <p:extLst>
              <p:ext uri="{D42A27DB-BD31-4B8C-83A1-F6EECF244321}">
                <p14:modId xmlns:p14="http://schemas.microsoft.com/office/powerpoint/2010/main" val="2215608950"/>
              </p:ext>
            </p:extLst>
          </p:nvPr>
        </p:nvGraphicFramePr>
        <p:xfrm>
          <a:off x="643467" y="1782981"/>
          <a:ext cx="10905066" cy="43939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7728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a:extLst>
              <a:ext uri="{FF2B5EF4-FFF2-40B4-BE49-F238E27FC236}">
                <a16:creationId xmlns:a16="http://schemas.microsoft.com/office/drawing/2014/main" id="{7F882046-10A5-4C8B-B5AD-06AFBBF09655}"/>
              </a:ext>
            </a:extLst>
          </p:cNvPr>
          <p:cNvSpPr>
            <a:spLocks noGrp="1"/>
          </p:cNvSpPr>
          <p:nvPr>
            <p:ph type="title"/>
          </p:nvPr>
        </p:nvSpPr>
        <p:spPr>
          <a:xfrm>
            <a:off x="643467" y="321734"/>
            <a:ext cx="10905066" cy="1135737"/>
          </a:xfrm>
        </p:spPr>
        <p:txBody>
          <a:bodyPr>
            <a:normAutofit/>
          </a:bodyPr>
          <a:lstStyle/>
          <a:p>
            <a:r>
              <a:rPr lang="en-US" altLang="zh-CN" sz="3600"/>
              <a:t>Flappy Bird</a:t>
            </a:r>
            <a:endParaRPr lang="zh-CN" altLang="en-US" sz="3600"/>
          </a:p>
        </p:txBody>
      </p:sp>
      <p:sp>
        <p:nvSpPr>
          <p:cNvPr id="4" name="AutoShape 2" descr="同类游戏截图">
            <a:extLst>
              <a:ext uri="{FF2B5EF4-FFF2-40B4-BE49-F238E27FC236}">
                <a16:creationId xmlns:a16="http://schemas.microsoft.com/office/drawing/2014/main" id="{4BDE971A-58C2-4441-8023-4DEC4210D40C}"/>
              </a:ext>
            </a:extLst>
          </p:cNvPr>
          <p:cNvSpPr>
            <a:spLocks noGrp="1" noChangeAspect="1" noChangeArrowheads="1"/>
          </p:cNvSpPr>
          <p:nvPr>
            <p:ph idx="1"/>
          </p:nvPr>
        </p:nvSpPr>
        <p:spPr bwMode="auto">
          <a:xfrm>
            <a:off x="643469" y="1782981"/>
            <a:ext cx="4008384" cy="4393982"/>
          </a:xfrm>
          <a:prstGeom prst="rect">
            <a:avLst/>
          </a:prstGeom>
          <a:extLst>
            <a:ext uri="{909E8E84-426E-40DD-AFC4-6F175D3DCCD1}">
              <a14:hiddenFill xmlns:a14="http://schemas.microsoft.com/office/drawing/2010/main">
                <a:solidFill>
                  <a:srgbClr val="FFFFFF"/>
                </a:solidFill>
              </a14:hiddenFill>
            </a:ext>
          </a:extLst>
        </p:spPr>
        <p:txBody>
          <a:bodyPr vert="horz" lIns="91440" tIns="45720" rIns="91440" bIns="45720" numCol="1" anchorCtr="0" compatLnSpc="1">
            <a:prstTxWarp prst="textNoShape">
              <a:avLst/>
            </a:prstTxWarp>
            <a:normAutofit/>
          </a:bodyPr>
          <a:lstStyle/>
          <a:p>
            <a:r>
              <a:rPr lang="en-US" altLang="zh-CN" sz="2000" b="0" i="0">
                <a:effectLst/>
                <a:latin typeface="Helvetica Neue"/>
              </a:rPr>
              <a:t>《flappy bird》</a:t>
            </a:r>
            <a:r>
              <a:rPr lang="zh-CN" altLang="en-US" sz="2000" b="0" i="0">
                <a:effectLst/>
                <a:latin typeface="Helvetica Neue"/>
              </a:rPr>
              <a:t>是一款由来自越南的独立游戏开发者</a:t>
            </a:r>
            <a:r>
              <a:rPr lang="en-US" altLang="zh-CN" sz="2000" b="0" i="0">
                <a:effectLst/>
                <a:latin typeface="Helvetica Neue"/>
              </a:rPr>
              <a:t>Dong Nguyen</a:t>
            </a:r>
            <a:r>
              <a:rPr lang="zh-CN" altLang="en-US" sz="2000" b="0" i="0">
                <a:effectLst/>
                <a:latin typeface="Helvetica Neue"/>
              </a:rPr>
              <a:t>所开发的作品，游戏于</a:t>
            </a:r>
            <a:r>
              <a:rPr lang="en-US" altLang="zh-CN" sz="2000" b="0" i="0">
                <a:effectLst/>
                <a:latin typeface="Helvetica Neue"/>
              </a:rPr>
              <a:t>2013</a:t>
            </a:r>
            <a:r>
              <a:rPr lang="zh-CN" altLang="en-US" sz="2000" b="0" i="0">
                <a:effectLst/>
                <a:latin typeface="Helvetica Neue"/>
              </a:rPr>
              <a:t>年</a:t>
            </a:r>
            <a:r>
              <a:rPr lang="en-US" altLang="zh-CN" sz="2000" b="0" i="0">
                <a:effectLst/>
                <a:latin typeface="Helvetica Neue"/>
              </a:rPr>
              <a:t>5</a:t>
            </a:r>
            <a:r>
              <a:rPr lang="zh-CN" altLang="en-US" sz="2000" b="0" i="0">
                <a:effectLst/>
                <a:latin typeface="Helvetica Neue"/>
              </a:rPr>
              <a:t>月</a:t>
            </a:r>
            <a:r>
              <a:rPr lang="en-US" altLang="zh-CN" sz="2000" b="0" i="0">
                <a:effectLst/>
                <a:latin typeface="Helvetica Neue"/>
              </a:rPr>
              <a:t>24</a:t>
            </a:r>
            <a:r>
              <a:rPr lang="zh-CN" altLang="en-US" sz="2000" b="0" i="0">
                <a:effectLst/>
                <a:latin typeface="Helvetica Neue"/>
              </a:rPr>
              <a:t>日上线，并在</a:t>
            </a:r>
            <a:r>
              <a:rPr lang="en-US" altLang="zh-CN" sz="2000" b="0" i="0">
                <a:effectLst/>
                <a:latin typeface="Helvetica Neue"/>
              </a:rPr>
              <a:t>2014</a:t>
            </a:r>
            <a:r>
              <a:rPr lang="zh-CN" altLang="en-US" sz="2000" b="0" i="0">
                <a:effectLst/>
                <a:latin typeface="Helvetica Neue"/>
              </a:rPr>
              <a:t>年</a:t>
            </a:r>
            <a:r>
              <a:rPr lang="en-US" altLang="zh-CN" sz="2000" b="0" i="0">
                <a:effectLst/>
                <a:latin typeface="Helvetica Neue"/>
              </a:rPr>
              <a:t>2</a:t>
            </a:r>
            <a:r>
              <a:rPr lang="zh-CN" altLang="en-US" sz="2000" b="0" i="0">
                <a:effectLst/>
                <a:latin typeface="Helvetica Neue"/>
              </a:rPr>
              <a:t>月突然暴红。</a:t>
            </a:r>
            <a:r>
              <a:rPr lang="en-US" altLang="zh-CN" sz="2000" b="0" i="0">
                <a:effectLst/>
                <a:latin typeface="Helvetica Neue"/>
              </a:rPr>
              <a:t>2014</a:t>
            </a:r>
            <a:r>
              <a:rPr lang="zh-CN" altLang="en-US" sz="2000" b="0" i="0">
                <a:effectLst/>
                <a:latin typeface="Helvetica Neue"/>
              </a:rPr>
              <a:t>年</a:t>
            </a:r>
            <a:r>
              <a:rPr lang="en-US" altLang="zh-CN" sz="2000" b="0" i="0">
                <a:effectLst/>
                <a:latin typeface="Helvetica Neue"/>
              </a:rPr>
              <a:t>2</a:t>
            </a:r>
            <a:r>
              <a:rPr lang="zh-CN" altLang="en-US" sz="2000" b="0" i="0">
                <a:effectLst/>
                <a:latin typeface="Helvetica Neue"/>
              </a:rPr>
              <a:t>月，</a:t>
            </a:r>
            <a:r>
              <a:rPr lang="en-US" altLang="zh-CN" sz="2000" b="0" i="0">
                <a:effectLst/>
                <a:latin typeface="Helvetica Neue"/>
              </a:rPr>
              <a:t>《Flappy Bird》</a:t>
            </a:r>
            <a:r>
              <a:rPr lang="zh-CN" altLang="en-US" sz="2000" b="0" i="0">
                <a:effectLst/>
                <a:latin typeface="Helvetica Neue"/>
              </a:rPr>
              <a:t>被开发者本人从苹果及谷歌应用商店撤下。</a:t>
            </a:r>
            <a:r>
              <a:rPr lang="en-US" altLang="zh-CN" sz="2000" b="0" i="0">
                <a:effectLst/>
                <a:latin typeface="Helvetica Neue"/>
              </a:rPr>
              <a:t>2014</a:t>
            </a:r>
            <a:r>
              <a:rPr lang="zh-CN" altLang="en-US" sz="2000" b="0" i="0">
                <a:effectLst/>
                <a:latin typeface="Helvetica Neue"/>
              </a:rPr>
              <a:t>年</a:t>
            </a:r>
            <a:r>
              <a:rPr lang="en-US" altLang="zh-CN" sz="2000" b="0" i="0">
                <a:effectLst/>
                <a:latin typeface="Helvetica Neue"/>
              </a:rPr>
              <a:t>8</a:t>
            </a:r>
            <a:r>
              <a:rPr lang="zh-CN" altLang="en-US" sz="2000" b="0" i="0">
                <a:effectLst/>
                <a:latin typeface="Helvetica Neue"/>
              </a:rPr>
              <a:t>月份正式回归</a:t>
            </a:r>
            <a:r>
              <a:rPr lang="en-US" altLang="zh-CN" sz="2000" b="0" i="0">
                <a:effectLst/>
                <a:latin typeface="Helvetica Neue"/>
              </a:rPr>
              <a:t>APP STORE</a:t>
            </a:r>
            <a:r>
              <a:rPr lang="zh-CN" altLang="en-US" sz="2000" b="0" i="0">
                <a:effectLst/>
                <a:latin typeface="Helvetica Neue"/>
              </a:rPr>
              <a:t>，正式加入</a:t>
            </a:r>
            <a:r>
              <a:rPr lang="en-US" altLang="zh-CN" sz="2000" b="0" i="0">
                <a:effectLst/>
                <a:latin typeface="Helvetica Neue"/>
              </a:rPr>
              <a:t>Flappy</a:t>
            </a:r>
            <a:r>
              <a:rPr lang="zh-CN" altLang="en-US" sz="2000" b="0" i="0">
                <a:effectLst/>
                <a:latin typeface="Helvetica Neue"/>
              </a:rPr>
              <a:t>迷们期待已久的多人对战模式。游戏中玩家必须控制一只小鸟，跨越由各种不同长度水管所组成的障碍。</a:t>
            </a:r>
          </a:p>
        </p:txBody>
      </p:sp>
      <p:grpSp>
        <p:nvGrpSpPr>
          <p:cNvPr id="15" name="Group 1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图片 7">
            <a:extLst>
              <a:ext uri="{FF2B5EF4-FFF2-40B4-BE49-F238E27FC236}">
                <a16:creationId xmlns:a16="http://schemas.microsoft.com/office/drawing/2014/main" id="{06C9992D-FC6F-475F-A2FD-C010762CA6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5144" y="1782981"/>
            <a:ext cx="2453563" cy="4361892"/>
          </a:xfrm>
          <a:prstGeom prst="rect">
            <a:avLst/>
          </a:prstGeom>
        </p:spPr>
      </p:pic>
      <p:grpSp>
        <p:nvGrpSpPr>
          <p:cNvPr id="19" name="Group 1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0" name="Rectangle 1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AutoShape 6">
            <a:extLst>
              <a:ext uri="{FF2B5EF4-FFF2-40B4-BE49-F238E27FC236}">
                <a16:creationId xmlns:a16="http://schemas.microsoft.com/office/drawing/2014/main" id="{5C4B2AF7-B397-43CB-BAA5-35E2FB1FFB7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244470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a:extLst>
              <a:ext uri="{FF2B5EF4-FFF2-40B4-BE49-F238E27FC236}">
                <a16:creationId xmlns:a16="http://schemas.microsoft.com/office/drawing/2014/main" id="{533F37F5-2E9D-4611-A5BC-F3C0B1EC94FA}"/>
              </a:ext>
            </a:extLst>
          </p:cNvPr>
          <p:cNvSpPr>
            <a:spLocks noGrp="1"/>
          </p:cNvSpPr>
          <p:nvPr>
            <p:ph type="title"/>
          </p:nvPr>
        </p:nvSpPr>
        <p:spPr>
          <a:xfrm>
            <a:off x="643467" y="321734"/>
            <a:ext cx="10905066" cy="1135737"/>
          </a:xfrm>
        </p:spPr>
        <p:txBody>
          <a:bodyPr>
            <a:normAutofit/>
          </a:bodyPr>
          <a:lstStyle/>
          <a:p>
            <a:r>
              <a:rPr lang="zh-CN" altLang="en-US" sz="3600"/>
              <a:t>算法调研</a:t>
            </a:r>
          </a:p>
        </p:txBody>
      </p:sp>
      <p:sp>
        <p:nvSpPr>
          <p:cNvPr id="3" name="内容占位符 2">
            <a:extLst>
              <a:ext uri="{FF2B5EF4-FFF2-40B4-BE49-F238E27FC236}">
                <a16:creationId xmlns:a16="http://schemas.microsoft.com/office/drawing/2014/main" id="{641BB867-7EFF-4FA5-90CB-B0EA45FE466A}"/>
              </a:ext>
            </a:extLst>
          </p:cNvPr>
          <p:cNvSpPr>
            <a:spLocks noGrp="1"/>
          </p:cNvSpPr>
          <p:nvPr>
            <p:ph idx="1"/>
          </p:nvPr>
        </p:nvSpPr>
        <p:spPr>
          <a:xfrm>
            <a:off x="643467" y="1782981"/>
            <a:ext cx="10905066" cy="4393982"/>
          </a:xfrm>
        </p:spPr>
        <p:txBody>
          <a:bodyPr>
            <a:normAutofit/>
          </a:bodyPr>
          <a:lstStyle/>
          <a:p>
            <a:r>
              <a:rPr lang="zh-CN" altLang="en-US" sz="2000" b="0" i="0">
                <a:effectLst/>
                <a:latin typeface="-apple-system"/>
              </a:rPr>
              <a:t>我们的目标是</a:t>
            </a:r>
            <a:r>
              <a:rPr lang="zh-CN" altLang="en-US" sz="2000">
                <a:latin typeface="-apple-system"/>
              </a:rPr>
              <a:t>训练小鸟尽可能地保持存活通过更多的管道障碍物从而最大化游戏得分</a:t>
            </a:r>
            <a:r>
              <a:rPr lang="zh-CN" altLang="en-US" sz="2000" b="0" i="0">
                <a:effectLst/>
                <a:latin typeface="-apple-system"/>
              </a:rPr>
              <a:t>。但是很难完全罗列预定的行为进行编程，因此传统算法并不适合该模型。</a:t>
            </a:r>
            <a:endParaRPr lang="en-US" altLang="zh-CN" sz="2000" b="0" i="0">
              <a:effectLst/>
              <a:latin typeface="-apple-system"/>
            </a:endParaRPr>
          </a:p>
          <a:p>
            <a:r>
              <a:rPr lang="zh-CN" altLang="en-US" sz="2000">
                <a:latin typeface="-apple-system"/>
              </a:rPr>
              <a:t>已有的算法：</a:t>
            </a:r>
            <a:r>
              <a:rPr lang="en-US" altLang="zh-CN" sz="2000">
                <a:latin typeface="-apple-system"/>
              </a:rPr>
              <a:t>DQN</a:t>
            </a:r>
            <a:r>
              <a:rPr lang="zh-CN" altLang="en-US" sz="2000">
                <a:latin typeface="-apple-system"/>
              </a:rPr>
              <a:t>，</a:t>
            </a:r>
            <a:r>
              <a:rPr lang="en-US" altLang="zh-CN" sz="2000">
                <a:latin typeface="-apple-system"/>
              </a:rPr>
              <a:t>Double DQN</a:t>
            </a:r>
            <a:r>
              <a:rPr lang="zh-CN" altLang="en-US" sz="2000">
                <a:latin typeface="-apple-system"/>
              </a:rPr>
              <a:t>，</a:t>
            </a:r>
            <a:r>
              <a:rPr lang="en-US" altLang="zh-CN" sz="2000">
                <a:latin typeface="-apple-system"/>
              </a:rPr>
              <a:t>Dueling DQN</a:t>
            </a:r>
          </a:p>
          <a:p>
            <a:r>
              <a:rPr lang="zh-CN" altLang="en-US" sz="2000" b="0" i="0">
                <a:effectLst/>
                <a:latin typeface="-apple-system"/>
              </a:rPr>
              <a:t>已有的改进：优先经验回放</a:t>
            </a:r>
            <a:r>
              <a:rPr lang="zh-CN" altLang="en-US" sz="2000">
                <a:latin typeface="-apple-system"/>
              </a:rPr>
              <a:t>，多步学习、噪声网络和值分布强化学习</a:t>
            </a:r>
            <a:endParaRPr lang="en-US" altLang="zh-CN" sz="2000">
              <a:latin typeface="-apple-system"/>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47119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文本占位符 2">
            <a:extLst>
              <a:ext uri="{FF2B5EF4-FFF2-40B4-BE49-F238E27FC236}">
                <a16:creationId xmlns:a16="http://schemas.microsoft.com/office/drawing/2014/main" id="{64C29808-CB0F-9F3E-601F-65395EB71486}"/>
              </a:ext>
            </a:extLst>
          </p:cNvPr>
          <p:cNvSpPr>
            <a:spLocks noGrp="1"/>
          </p:cNvSpPr>
          <p:nvPr>
            <p:ph type="body" idx="1"/>
          </p:nvPr>
        </p:nvSpPr>
        <p:spPr>
          <a:xfrm>
            <a:off x="4439633" y="4518923"/>
            <a:ext cx="3312734" cy="1141851"/>
          </a:xfrm>
          <a:noFill/>
        </p:spPr>
        <p:txBody>
          <a:bodyPr vert="horz" lIns="91440" tIns="45720" rIns="91440" bIns="45720" rtlCol="0">
            <a:normAutofit/>
          </a:bodyPr>
          <a:lstStyle/>
          <a:p>
            <a:pPr algn="ctr"/>
            <a:endParaRPr lang="en-US" altLang="zh-CN" sz="2000" kern="1200">
              <a:solidFill>
                <a:srgbClr val="080808"/>
              </a:solidFill>
              <a:latin typeface="+mn-lt"/>
              <a:ea typeface="+mn-ea"/>
              <a:cs typeface="+mn-cs"/>
            </a:endParaRPr>
          </a:p>
        </p:txBody>
      </p:sp>
      <p:sp>
        <p:nvSpPr>
          <p:cNvPr id="2" name="标题 1">
            <a:extLst>
              <a:ext uri="{FF2B5EF4-FFF2-40B4-BE49-F238E27FC236}">
                <a16:creationId xmlns:a16="http://schemas.microsoft.com/office/drawing/2014/main" id="{AEC45698-2590-449D-0554-5F52A3D6B435}"/>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altLang="zh-CN" sz="3600" kern="1200">
                <a:solidFill>
                  <a:srgbClr val="080808"/>
                </a:solidFill>
                <a:latin typeface="+mj-lt"/>
                <a:ea typeface="+mj-ea"/>
                <a:cs typeface="+mj-cs"/>
              </a:rPr>
              <a:t>Q-learning &amp; DQN</a:t>
            </a:r>
            <a:r>
              <a:rPr lang="zh-CN" altLang="en-US" sz="3600" kern="1200">
                <a:solidFill>
                  <a:srgbClr val="080808"/>
                </a:solidFill>
                <a:latin typeface="+mj-lt"/>
                <a:ea typeface="+mj-ea"/>
                <a:cs typeface="+mj-cs"/>
              </a:rPr>
              <a:t>简介</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90967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a:extLst>
              <a:ext uri="{FF2B5EF4-FFF2-40B4-BE49-F238E27FC236}">
                <a16:creationId xmlns:a16="http://schemas.microsoft.com/office/drawing/2014/main" id="{A84B721A-06C7-B23E-1291-83B14A717203}"/>
              </a:ext>
            </a:extLst>
          </p:cNvPr>
          <p:cNvSpPr>
            <a:spLocks noGrp="1"/>
          </p:cNvSpPr>
          <p:nvPr>
            <p:ph type="title"/>
          </p:nvPr>
        </p:nvSpPr>
        <p:spPr>
          <a:xfrm>
            <a:off x="643467" y="321734"/>
            <a:ext cx="10905066" cy="1135737"/>
          </a:xfrm>
        </p:spPr>
        <p:txBody>
          <a:bodyPr>
            <a:normAutofit/>
          </a:bodyPr>
          <a:lstStyle/>
          <a:p>
            <a:r>
              <a:rPr lang="en-US" altLang="zh-CN" sz="3600"/>
              <a:t>Q-learning</a:t>
            </a:r>
            <a:endParaRPr lang="zh-CN" altLang="en-US" sz="360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79D3DC5-87B0-AF2A-54F0-A0E3F6C32E42}"/>
                  </a:ext>
                </a:extLst>
              </p:cNvPr>
              <p:cNvSpPr>
                <a:spLocks noGrp="1"/>
              </p:cNvSpPr>
              <p:nvPr>
                <p:ph idx="1"/>
              </p:nvPr>
            </p:nvSpPr>
            <p:spPr>
              <a:xfrm>
                <a:off x="643467" y="1782981"/>
                <a:ext cx="10905066" cy="4393982"/>
              </a:xfrm>
            </p:spPr>
            <p:txBody>
              <a:bodyPr>
                <a:normAutofit/>
              </a:bodyPr>
              <a:lstStyle/>
              <a:p>
                <a:r>
                  <a:rPr lang="en-US" altLang="zh-CN" sz="2000"/>
                  <a:t>Q</a:t>
                </a:r>
                <a:r>
                  <a:rPr lang="zh-CN" altLang="en-US" sz="2000"/>
                  <a:t>值：对动作</a:t>
                </a:r>
                <a:r>
                  <a:rPr lang="en-US" altLang="zh-CN" sz="2000"/>
                  <a:t>-</a:t>
                </a:r>
                <a:r>
                  <a:rPr lang="zh-CN" altLang="en-US" sz="2000"/>
                  <a:t>状态组合进行评估</a:t>
                </a:r>
                <a:r>
                  <a:rPr lang="en-US" altLang="zh-CN" sz="2000"/>
                  <a:t>.</a:t>
                </a:r>
              </a:p>
              <a:p>
                <a:r>
                  <a:rPr lang="en-US" altLang="zh-CN" sz="2000"/>
                  <a:t>Q</a:t>
                </a:r>
                <a:r>
                  <a:rPr lang="zh-CN" altLang="en-US" sz="2000"/>
                  <a:t>值的计算方法：</a:t>
                </a:r>
                <a14:m>
                  <m:oMath xmlns:m="http://schemas.openxmlformats.org/officeDocument/2006/math">
                    <m:sSub>
                      <m:sSubPr>
                        <m:ctrlPr>
                          <a:rPr lang="en-US" altLang="zh-CN" sz="2000" b="0" i="1">
                            <a:latin typeface="Cambria Math" panose="02040503050406030204" pitchFamily="18" charset="0"/>
                          </a:rPr>
                        </m:ctrlPr>
                      </m:sSubPr>
                      <m:e>
                        <m:r>
                          <a:rPr lang="en-US" altLang="zh-CN" sz="2000" b="0" i="1">
                            <a:latin typeface="Cambria Math" panose="02040503050406030204" pitchFamily="18" charset="0"/>
                          </a:rPr>
                          <m:t>𝑞</m:t>
                        </m:r>
                      </m:e>
                      <m:sub>
                        <m:r>
                          <a:rPr lang="zh-CN" altLang="en-US" sz="2000" b="0" i="1">
                            <a:latin typeface="Cambria Math" panose="02040503050406030204" pitchFamily="18" charset="0"/>
                          </a:rPr>
                          <m:t>𝜋</m:t>
                        </m:r>
                      </m:sub>
                    </m:sSub>
                    <m:d>
                      <m:dPr>
                        <m:ctrlPr>
                          <a:rPr lang="en-US" altLang="zh-CN" sz="2000" b="0" i="1">
                            <a:latin typeface="Cambria Math" panose="02040503050406030204" pitchFamily="18" charset="0"/>
                          </a:rPr>
                        </m:ctrlPr>
                      </m:dPr>
                      <m:e>
                        <m:r>
                          <a:rPr lang="en-US" altLang="zh-CN" sz="2000" b="0" i="1">
                            <a:latin typeface="Cambria Math" panose="02040503050406030204" pitchFamily="18" charset="0"/>
                          </a:rPr>
                          <m:t>𝑠</m:t>
                        </m:r>
                        <m:r>
                          <a:rPr lang="en-US" altLang="zh-CN" sz="2000" b="0" i="1">
                            <a:latin typeface="Cambria Math" panose="02040503050406030204" pitchFamily="18" charset="0"/>
                          </a:rPr>
                          <m:t>,</m:t>
                        </m:r>
                        <m:r>
                          <a:rPr lang="en-US" altLang="zh-CN" sz="2000" b="0" i="1">
                            <a:latin typeface="Cambria Math" panose="02040503050406030204" pitchFamily="18" charset="0"/>
                          </a:rPr>
                          <m:t>𝑎</m:t>
                        </m:r>
                      </m:e>
                    </m:d>
                    <m:r>
                      <a:rPr lang="en-US" altLang="zh-CN" sz="2000" b="0" i="1">
                        <a:latin typeface="Cambria Math" panose="02040503050406030204" pitchFamily="18" charset="0"/>
                      </a:rPr>
                      <m:t>=</m:t>
                    </m:r>
                    <m:r>
                      <a:rPr lang="en-US" altLang="zh-CN" sz="2000" b="0" i="1">
                        <a:latin typeface="Cambria Math" panose="02040503050406030204" pitchFamily="18" charset="0"/>
                      </a:rPr>
                      <m:t>𝐸</m:t>
                    </m:r>
                    <m:d>
                      <m:dPr>
                        <m:begChr m:val="["/>
                        <m:endChr m:val="]"/>
                        <m:ctrlPr>
                          <a:rPr lang="en-US" altLang="zh-CN" sz="2000" b="0" i="1">
                            <a:latin typeface="Cambria Math" panose="02040503050406030204" pitchFamily="18" charset="0"/>
                          </a:rPr>
                        </m:ctrlPr>
                      </m:dPr>
                      <m:e>
                        <m:sSub>
                          <m:sSubPr>
                            <m:ctrlPr>
                              <a:rPr lang="en-US" altLang="zh-CN" sz="2000" b="0" i="1">
                                <a:latin typeface="Cambria Math" panose="02040503050406030204" pitchFamily="18" charset="0"/>
                              </a:rPr>
                            </m:ctrlPr>
                          </m:sSubPr>
                          <m:e>
                            <m:r>
                              <a:rPr lang="en-US" altLang="zh-CN" sz="2000" b="0" i="1">
                                <a:latin typeface="Cambria Math" panose="02040503050406030204" pitchFamily="18" charset="0"/>
                              </a:rPr>
                              <m:t>𝑅</m:t>
                            </m:r>
                          </m:e>
                          <m:sub>
                            <m:r>
                              <a:rPr lang="en-US" altLang="zh-CN" sz="2000" b="0" i="1">
                                <a:latin typeface="Cambria Math" panose="02040503050406030204" pitchFamily="18" charset="0"/>
                              </a:rPr>
                              <m:t>𝑡</m:t>
                            </m:r>
                            <m:r>
                              <a:rPr lang="en-US" altLang="zh-CN" sz="2000" b="0" i="1">
                                <a:latin typeface="Cambria Math" panose="02040503050406030204" pitchFamily="18" charset="0"/>
                              </a:rPr>
                              <m:t>+1</m:t>
                            </m:r>
                          </m:sub>
                        </m:sSub>
                        <m:r>
                          <a:rPr lang="en-US" altLang="zh-CN" sz="2000" b="0" i="1">
                            <a:latin typeface="Cambria Math" panose="02040503050406030204" pitchFamily="18" charset="0"/>
                          </a:rPr>
                          <m:t>+</m:t>
                        </m:r>
                        <m:r>
                          <a:rPr lang="zh-CN" altLang="en-US" sz="2000" b="0" i="1">
                            <a:latin typeface="Cambria Math" panose="02040503050406030204" pitchFamily="18" charset="0"/>
                          </a:rPr>
                          <m:t>𝛾</m:t>
                        </m:r>
                        <m:sSub>
                          <m:sSubPr>
                            <m:ctrlPr>
                              <a:rPr lang="en-US" altLang="zh-CN" sz="2000" b="0" i="1">
                                <a:latin typeface="Cambria Math" panose="02040503050406030204" pitchFamily="18" charset="0"/>
                              </a:rPr>
                            </m:ctrlPr>
                          </m:sSubPr>
                          <m:e>
                            <m:r>
                              <a:rPr lang="en-US" altLang="zh-CN" sz="2000" b="0" i="1">
                                <a:latin typeface="Cambria Math" panose="02040503050406030204" pitchFamily="18" charset="0"/>
                              </a:rPr>
                              <m:t>𝑣</m:t>
                            </m:r>
                          </m:e>
                          <m:sub>
                            <m:r>
                              <a:rPr lang="zh-CN" altLang="en-US" sz="2000" b="0" i="1">
                                <a:latin typeface="Cambria Math" panose="02040503050406030204" pitchFamily="18" charset="0"/>
                              </a:rPr>
                              <m:t>𝜋</m:t>
                            </m:r>
                          </m:sub>
                        </m:sSub>
                        <m:d>
                          <m:dPr>
                            <m:ctrlPr>
                              <a:rPr lang="en-US" altLang="zh-CN" sz="2000" b="0" i="1">
                                <a:latin typeface="Cambria Math" panose="02040503050406030204" pitchFamily="18" charset="0"/>
                              </a:rPr>
                            </m:ctrlPr>
                          </m:dPr>
                          <m:e>
                            <m:sSub>
                              <m:sSubPr>
                                <m:ctrlPr>
                                  <a:rPr lang="en-US" altLang="zh-CN" sz="2000" b="0" i="1">
                                    <a:latin typeface="Cambria Math" panose="02040503050406030204" pitchFamily="18" charset="0"/>
                                  </a:rPr>
                                </m:ctrlPr>
                              </m:sSubPr>
                              <m:e>
                                <m:r>
                                  <a:rPr lang="en-US" altLang="zh-CN" sz="2000" b="0" i="1">
                                    <a:latin typeface="Cambria Math" panose="02040503050406030204" pitchFamily="18" charset="0"/>
                                  </a:rPr>
                                  <m:t>𝑆</m:t>
                                </m:r>
                              </m:e>
                              <m:sub>
                                <m:r>
                                  <a:rPr lang="en-US" altLang="zh-CN" sz="2000" b="0" i="1">
                                    <a:latin typeface="Cambria Math" panose="02040503050406030204" pitchFamily="18" charset="0"/>
                                  </a:rPr>
                                  <m:t>𝑡</m:t>
                                </m:r>
                                <m:r>
                                  <a:rPr lang="en-US" altLang="zh-CN" sz="2000" b="0" i="1">
                                    <a:latin typeface="Cambria Math" panose="02040503050406030204" pitchFamily="18" charset="0"/>
                                  </a:rPr>
                                  <m:t>+1</m:t>
                                </m:r>
                              </m:sub>
                            </m:sSub>
                          </m:e>
                        </m:d>
                        <m:r>
                          <a:rPr lang="en-US" altLang="zh-CN" sz="2000" b="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𝑆</m:t>
                            </m:r>
                          </m:e>
                          <m:sub>
                            <m:r>
                              <a:rPr lang="en-US" altLang="zh-CN" sz="2000" i="1">
                                <a:latin typeface="Cambria Math" panose="02040503050406030204" pitchFamily="18" charset="0"/>
                              </a:rPr>
                              <m:t>𝑡</m:t>
                            </m:r>
                          </m:sub>
                        </m:sSub>
                        <m:r>
                          <a:rPr lang="en-US" altLang="zh-CN" sz="2000" b="0" i="1">
                            <a:latin typeface="Cambria Math" panose="02040503050406030204" pitchFamily="18" charset="0"/>
                          </a:rPr>
                          <m:t>=</m:t>
                        </m:r>
                        <m:r>
                          <a:rPr lang="en-US" altLang="zh-CN" sz="2000" b="0" i="1">
                            <a:latin typeface="Cambria Math" panose="02040503050406030204" pitchFamily="18" charset="0"/>
                          </a:rPr>
                          <m:t>𝑠</m:t>
                        </m:r>
                        <m:r>
                          <a:rPr lang="en-US" altLang="zh-CN" sz="2000" b="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b="0" i="1">
                                <a:latin typeface="Cambria Math" panose="02040503050406030204" pitchFamily="18" charset="0"/>
                              </a:rPr>
                              <m:t>𝐴</m:t>
                            </m:r>
                          </m:e>
                          <m:sub>
                            <m:r>
                              <a:rPr lang="en-US" altLang="zh-CN" sz="2000" i="1">
                                <a:latin typeface="Cambria Math" panose="02040503050406030204" pitchFamily="18" charset="0"/>
                              </a:rPr>
                              <m:t>𝑡</m:t>
                            </m:r>
                          </m:sub>
                        </m:sSub>
                        <m:r>
                          <a:rPr lang="en-US" altLang="zh-CN" sz="2000" b="0" i="1">
                            <a:latin typeface="Cambria Math" panose="02040503050406030204" pitchFamily="18" charset="0"/>
                          </a:rPr>
                          <m:t>=</m:t>
                        </m:r>
                        <m:r>
                          <a:rPr lang="en-US" altLang="zh-CN" sz="2000" b="0" i="1">
                            <a:latin typeface="Cambria Math" panose="02040503050406030204" pitchFamily="18" charset="0"/>
                          </a:rPr>
                          <m:t>𝑎</m:t>
                        </m:r>
                      </m:e>
                    </m:d>
                  </m:oMath>
                </a14:m>
                <a:endParaRPr lang="en-US" altLang="zh-CN" sz="2000" b="0"/>
              </a:p>
              <a:p>
                <a:r>
                  <a:rPr lang="en-US" altLang="zh-CN" sz="2000"/>
                  <a:t>Q-learning</a:t>
                </a:r>
                <a:r>
                  <a:rPr lang="zh-CN" altLang="en-US" sz="2000"/>
                  <a:t>的</a:t>
                </a:r>
                <a:r>
                  <a:rPr lang="en-US" altLang="zh-CN" sz="2000"/>
                  <a:t>Q</a:t>
                </a:r>
                <a:r>
                  <a:rPr lang="zh-CN" altLang="en-US" sz="2000"/>
                  <a:t>值迭代方法：</a:t>
                </a:r>
                <a:endParaRPr lang="en-US" altLang="zh-CN" sz="2000"/>
              </a:p>
              <a:p>
                <a:pPr marL="0" indent="0">
                  <a:buNone/>
                </a:pPr>
                <a14:m>
                  <m:oMathPara xmlns:m="http://schemas.openxmlformats.org/officeDocument/2006/math">
                    <m:oMathParaPr>
                      <m:jc m:val="centerGroup"/>
                    </m:oMathParaPr>
                    <m:oMath xmlns:m="http://schemas.openxmlformats.org/officeDocument/2006/math">
                      <m:r>
                        <a:rPr lang="en-US" altLang="zh-CN" sz="2000" b="0" i="1">
                          <a:latin typeface="Cambria Math" panose="02040503050406030204" pitchFamily="18" charset="0"/>
                        </a:rPr>
                        <m:t>𝑄</m:t>
                      </m:r>
                      <m:d>
                        <m:dPr>
                          <m:ctrlPr>
                            <a:rPr lang="en-US" altLang="zh-CN" sz="2000" b="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𝑆</m:t>
                              </m:r>
                            </m:e>
                            <m:sub>
                              <m:r>
                                <a:rPr lang="en-US" altLang="zh-CN" sz="2000" i="1">
                                  <a:latin typeface="Cambria Math" panose="02040503050406030204" pitchFamily="18" charset="0"/>
                                </a:rPr>
                                <m:t>𝑡</m:t>
                              </m:r>
                            </m:sub>
                          </m:sSub>
                          <m:r>
                            <a:rPr lang="en-US" altLang="zh-CN" sz="2000" b="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b="0" i="1">
                                  <a:latin typeface="Cambria Math" panose="02040503050406030204" pitchFamily="18" charset="0"/>
                                </a:rPr>
                                <m:t>𝐴</m:t>
                              </m:r>
                            </m:e>
                            <m:sub>
                              <m:r>
                                <a:rPr lang="en-US" altLang="zh-CN" sz="2000" i="1">
                                  <a:latin typeface="Cambria Math" panose="02040503050406030204" pitchFamily="18" charset="0"/>
                                </a:rPr>
                                <m:t>𝑡</m:t>
                              </m:r>
                            </m:sub>
                          </m:sSub>
                        </m:e>
                      </m:d>
                      <m:r>
                        <a:rPr lang="en-US" altLang="zh-CN" sz="2000" b="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rPr>
                        <m:t>𝑄</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𝑆</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𝐴</m:t>
                              </m:r>
                            </m:e>
                            <m:sub>
                              <m:r>
                                <a:rPr lang="en-US" altLang="zh-CN" sz="2000" i="1">
                                  <a:latin typeface="Cambria Math" panose="02040503050406030204" pitchFamily="18" charset="0"/>
                                </a:rPr>
                                <m:t>𝑡</m:t>
                              </m:r>
                            </m:sub>
                          </m:sSub>
                        </m:e>
                      </m:d>
                      <m:r>
                        <a:rPr lang="en-US" altLang="zh-CN" sz="2000" b="0" i="1">
                          <a:latin typeface="Cambria Math" panose="02040503050406030204" pitchFamily="18" charset="0"/>
                        </a:rPr>
                        <m:t>+</m:t>
                      </m:r>
                      <m:r>
                        <a:rPr lang="zh-CN" altLang="en-US" sz="2000" b="0" i="1">
                          <a:latin typeface="Cambria Math" panose="02040503050406030204" pitchFamily="18" charset="0"/>
                        </a:rPr>
                        <m:t>𝛼</m:t>
                      </m:r>
                      <m:d>
                        <m:dPr>
                          <m:begChr m:val="["/>
                          <m:endChr m:val="]"/>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r>
                            <a:rPr lang="zh-CN" altLang="en-US" sz="2000" i="1">
                              <a:latin typeface="Cambria Math" panose="02040503050406030204" pitchFamily="18" charset="0"/>
                            </a:rPr>
                            <m:t>𝛾</m:t>
                          </m:r>
                          <m:r>
                            <a:rPr lang="en-US" altLang="zh-CN" sz="2000" i="1">
                              <a:latin typeface="Cambria Math" panose="02040503050406030204" pitchFamily="18" charset="0"/>
                            </a:rPr>
                            <m:t>𝑄</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𝑆</m:t>
                                  </m:r>
                                </m:e>
                                <m:sub>
                                  <m:r>
                                    <a:rPr lang="en-US" altLang="zh-CN" sz="2000" i="1">
                                      <a:latin typeface="Cambria Math" panose="02040503050406030204" pitchFamily="18" charset="0"/>
                                    </a:rPr>
                                    <m:t>𝑡</m:t>
                                  </m:r>
                                  <m:r>
                                    <a:rPr lang="en-US" altLang="zh-CN" sz="2000" b="0" i="1">
                                      <a:latin typeface="Cambria Math" panose="02040503050406030204" pitchFamily="18" charset="0"/>
                                    </a:rPr>
                                    <m:t>+1</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𝐴</m:t>
                                  </m:r>
                                </m:e>
                                <m:sub>
                                  <m:r>
                                    <a:rPr lang="en-US" altLang="zh-CN" sz="2000" i="1">
                                      <a:latin typeface="Cambria Math" panose="02040503050406030204" pitchFamily="18" charset="0"/>
                                    </a:rPr>
                                    <m:t>𝑡</m:t>
                                  </m:r>
                                  <m:r>
                                    <a:rPr lang="en-US" altLang="zh-CN" sz="2000" b="0" i="1">
                                      <a:latin typeface="Cambria Math" panose="02040503050406030204" pitchFamily="18" charset="0"/>
                                    </a:rPr>
                                    <m:t>+1</m:t>
                                  </m:r>
                                </m:sub>
                              </m:sSub>
                            </m:e>
                          </m:d>
                          <m:r>
                            <a:rPr lang="en-US" altLang="zh-CN" sz="2000" b="0" i="1">
                              <a:latin typeface="Cambria Math" panose="02040503050406030204" pitchFamily="18" charset="0"/>
                            </a:rPr>
                            <m:t>−</m:t>
                          </m:r>
                          <m:r>
                            <a:rPr lang="en-US" altLang="zh-CN" sz="2000" i="1">
                              <a:latin typeface="Cambria Math" panose="02040503050406030204" pitchFamily="18" charset="0"/>
                            </a:rPr>
                            <m:t>𝑄</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𝑆</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𝐴</m:t>
                                  </m:r>
                                </m:e>
                                <m:sub>
                                  <m:r>
                                    <a:rPr lang="en-US" altLang="zh-CN" sz="2000" i="1">
                                      <a:latin typeface="Cambria Math" panose="02040503050406030204" pitchFamily="18" charset="0"/>
                                    </a:rPr>
                                    <m:t>𝑡</m:t>
                                  </m:r>
                                </m:sub>
                              </m:sSub>
                            </m:e>
                          </m:d>
                          <m:r>
                            <a:rPr lang="en-US" altLang="zh-CN" sz="2000" i="1">
                              <a:latin typeface="Cambria Math" panose="02040503050406030204" pitchFamily="18" charset="0"/>
                            </a:rPr>
                            <m:t> </m:t>
                          </m:r>
                        </m:e>
                      </m:d>
                      <m:r>
                        <a:rPr lang="en-US" altLang="zh-CN" sz="2000" b="0" i="1">
                          <a:latin typeface="Cambria Math" panose="02040503050406030204" pitchFamily="18" charset="0"/>
                        </a:rPr>
                        <m:t>.</m:t>
                      </m:r>
                    </m:oMath>
                  </m:oMathPara>
                </a14:m>
                <a:endParaRPr lang="zh-CN" altLang="en-US" sz="2000"/>
              </a:p>
            </p:txBody>
          </p:sp>
        </mc:Choice>
        <mc:Fallback>
          <p:sp>
            <p:nvSpPr>
              <p:cNvPr id="3" name="内容占位符 2">
                <a:extLst>
                  <a:ext uri="{FF2B5EF4-FFF2-40B4-BE49-F238E27FC236}">
                    <a16:creationId xmlns:a16="http://schemas.microsoft.com/office/drawing/2014/main" id="{D79D3DC5-87B0-AF2A-54F0-A0E3F6C32E42}"/>
                  </a:ext>
                </a:extLst>
              </p:cNvPr>
              <p:cNvSpPr>
                <a:spLocks noGrp="1" noRot="1" noChangeAspect="1" noMove="1" noResize="1" noEditPoints="1" noAdjustHandles="1" noChangeArrowheads="1" noChangeShapeType="1" noTextEdit="1"/>
              </p:cNvSpPr>
              <p:nvPr>
                <p:ph idx="1"/>
              </p:nvPr>
            </p:nvSpPr>
            <p:spPr>
              <a:xfrm>
                <a:off x="643467" y="1782981"/>
                <a:ext cx="10905066" cy="4393982"/>
              </a:xfrm>
              <a:blipFill>
                <a:blip r:embed="rId2"/>
                <a:stretch>
                  <a:fillRect l="-503" t="-1387"/>
                </a:stretch>
              </a:blipFill>
            </p:spPr>
            <p:txBody>
              <a:bodyPr/>
              <a:lstStyle/>
              <a:p>
                <a:r>
                  <a:rPr lang="zh-CN" altLang="en-US">
                    <a:noFill/>
                  </a:rPr>
                  <a:t> </a:t>
                </a:r>
              </a:p>
            </p:txBody>
          </p:sp>
        </mc:Fallback>
      </mc:AlternateContent>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842581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a:extLst>
              <a:ext uri="{FF2B5EF4-FFF2-40B4-BE49-F238E27FC236}">
                <a16:creationId xmlns:a16="http://schemas.microsoft.com/office/drawing/2014/main" id="{56BC9552-3D95-C444-254A-80A7616D61E0}"/>
              </a:ext>
            </a:extLst>
          </p:cNvPr>
          <p:cNvSpPr>
            <a:spLocks noGrp="1"/>
          </p:cNvSpPr>
          <p:nvPr>
            <p:ph type="title"/>
          </p:nvPr>
        </p:nvSpPr>
        <p:spPr>
          <a:xfrm>
            <a:off x="643467" y="321734"/>
            <a:ext cx="10905066" cy="1135737"/>
          </a:xfrm>
        </p:spPr>
        <p:txBody>
          <a:bodyPr>
            <a:normAutofit/>
          </a:bodyPr>
          <a:lstStyle/>
          <a:p>
            <a:r>
              <a:rPr lang="zh-CN" altLang="en-US" sz="3600"/>
              <a:t>深度学习</a:t>
            </a:r>
            <a:r>
              <a:rPr lang="en-US" altLang="zh-CN" sz="3600"/>
              <a:t>: </a:t>
            </a:r>
            <a:r>
              <a:rPr lang="zh-CN" altLang="en-US" sz="3600"/>
              <a:t>价值函数逼近</a:t>
            </a:r>
          </a:p>
        </p:txBody>
      </p:sp>
      <p:sp>
        <p:nvSpPr>
          <p:cNvPr id="3" name="内容占位符 2">
            <a:extLst>
              <a:ext uri="{FF2B5EF4-FFF2-40B4-BE49-F238E27FC236}">
                <a16:creationId xmlns:a16="http://schemas.microsoft.com/office/drawing/2014/main" id="{7F49D5F9-2C37-7AD6-5C77-13168A50DE05}"/>
              </a:ext>
            </a:extLst>
          </p:cNvPr>
          <p:cNvSpPr>
            <a:spLocks noGrp="1"/>
          </p:cNvSpPr>
          <p:nvPr>
            <p:ph idx="1"/>
          </p:nvPr>
        </p:nvSpPr>
        <p:spPr>
          <a:xfrm>
            <a:off x="643467" y="1782981"/>
            <a:ext cx="10905066" cy="4393982"/>
          </a:xfrm>
        </p:spPr>
        <p:txBody>
          <a:bodyPr>
            <a:normAutofit/>
          </a:bodyPr>
          <a:lstStyle/>
          <a:p>
            <a:r>
              <a:rPr lang="zh-CN" altLang="en-US" sz="2000"/>
              <a:t>在使用表格方式表示 </a:t>
            </a:r>
            <a:r>
              <a:rPr lang="en-US" altLang="zh-CN" sz="2000"/>
              <a:t>Q </a:t>
            </a:r>
            <a:r>
              <a:rPr lang="zh-CN" altLang="en-US" sz="2000"/>
              <a:t>函数的时候，</a:t>
            </a:r>
            <a:r>
              <a:rPr lang="en-US" altLang="zh-CN" sz="2000"/>
              <a:t>Q </a:t>
            </a:r>
            <a:r>
              <a:rPr lang="zh-CN" altLang="en-US" sz="2000"/>
              <a:t>函数可以表示为一个大型二维表格。也就是说，每个 离散的状态和动作都有一个单独的条目。然而该方法在处理具有大规模数据空间（如原始像素输 入）的任务时将十分低效，更不用说具有连续数据的控制任务了。幸运的是，通过使用函数逼近从不同输入进行泛化的技术已经得到了广泛的研究，我们可以将其应用于基于价值（</a:t>
            </a:r>
            <a:r>
              <a:rPr lang="en-US" altLang="zh-CN" sz="2000"/>
              <a:t>Value-based</a:t>
            </a:r>
            <a:r>
              <a:rPr lang="zh-CN" altLang="en-US" sz="2000"/>
              <a:t>） 的强化学习。</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46463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a:extLst>
              <a:ext uri="{FF2B5EF4-FFF2-40B4-BE49-F238E27FC236}">
                <a16:creationId xmlns:a16="http://schemas.microsoft.com/office/drawing/2014/main" id="{81DCBB03-0B07-7424-8FB7-FC11EABC613F}"/>
              </a:ext>
            </a:extLst>
          </p:cNvPr>
          <p:cNvSpPr>
            <a:spLocks noGrp="1"/>
          </p:cNvSpPr>
          <p:nvPr>
            <p:ph type="title"/>
          </p:nvPr>
        </p:nvSpPr>
        <p:spPr>
          <a:xfrm>
            <a:off x="643467" y="321734"/>
            <a:ext cx="10905066" cy="1135737"/>
          </a:xfrm>
        </p:spPr>
        <p:txBody>
          <a:bodyPr>
            <a:normAutofit/>
          </a:bodyPr>
          <a:lstStyle/>
          <a:p>
            <a:r>
              <a:rPr lang="en-US" altLang="zh-CN" sz="3600"/>
              <a:t>DQN</a:t>
            </a:r>
            <a:r>
              <a:rPr lang="zh-CN" altLang="en-US" sz="3600"/>
              <a:t>的关键技术</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E5F79D98-E1FB-3B69-D7AB-CE41657C3E97}"/>
                  </a:ext>
                </a:extLst>
              </p:cNvPr>
              <p:cNvSpPr>
                <a:spLocks noGrp="1"/>
              </p:cNvSpPr>
              <p:nvPr>
                <p:ph idx="1"/>
              </p:nvPr>
            </p:nvSpPr>
            <p:spPr>
              <a:xfrm>
                <a:off x="643467" y="1782981"/>
                <a:ext cx="10905066" cy="4393982"/>
              </a:xfrm>
            </p:spPr>
            <p:txBody>
              <a:bodyPr>
                <a:normAutofit/>
              </a:bodyPr>
              <a:lstStyle/>
              <a:p>
                <a:r>
                  <a:rPr lang="zh-CN" altLang="en-US" sz="2000"/>
                  <a:t>回放缓存（</a:t>
                </a:r>
                <a:r>
                  <a:rPr lang="en-US" altLang="zh-CN" sz="2000"/>
                  <a:t>Replay Buffer</a:t>
                </a:r>
                <a:r>
                  <a:rPr lang="zh-CN" altLang="en-US" sz="2000"/>
                  <a:t>）：在每个时间步 </a:t>
                </a:r>
                <a:r>
                  <a:rPr lang="en-US" altLang="zh-CN" sz="2000"/>
                  <a:t>t </a:t>
                </a:r>
                <a:r>
                  <a:rPr lang="zh-CN" altLang="en-US" sz="2000"/>
                  <a:t>中，</a:t>
                </a:r>
                <a:r>
                  <a:rPr lang="en-US" altLang="zh-CN" sz="2000"/>
                  <a:t>DQN </a:t>
                </a:r>
                <a:r>
                  <a:rPr lang="zh-CN" altLang="en-US" sz="2000"/>
                  <a:t>先将智能体获得的经验</a:t>
                </a:r>
                <a14:m>
                  <m:oMath xmlns:m="http://schemas.openxmlformats.org/officeDocument/2006/math">
                    <m:sSub>
                      <m:sSubPr>
                        <m:ctrlPr>
                          <a:rPr lang="en-US" altLang="zh-CN" sz="2000" b="0" i="1">
                            <a:latin typeface="Cambria Math" panose="02040503050406030204" pitchFamily="18" charset="0"/>
                          </a:rPr>
                        </m:ctrlPr>
                      </m:sSubPr>
                      <m:e>
                        <m:r>
                          <a:rPr lang="en-US" altLang="zh-CN" sz="2000" b="0" i="1">
                            <a:latin typeface="Cambria Math" panose="02040503050406030204" pitchFamily="18" charset="0"/>
                          </a:rPr>
                          <m:t>(</m:t>
                        </m:r>
                        <m:r>
                          <a:rPr lang="en-US" altLang="zh-CN" sz="2000" b="0" i="1">
                            <a:latin typeface="Cambria Math" panose="02040503050406030204" pitchFamily="18" charset="0"/>
                          </a:rPr>
                          <m:t>𝑆</m:t>
                        </m:r>
                      </m:e>
                      <m:sub>
                        <m:r>
                          <a:rPr lang="en-US" altLang="zh-CN" sz="2000" b="0" i="1">
                            <a:latin typeface="Cambria Math" panose="02040503050406030204" pitchFamily="18" charset="0"/>
                          </a:rPr>
                          <m:t>𝑡</m:t>
                        </m:r>
                      </m:sub>
                    </m:sSub>
                    <m:r>
                      <a:rPr lang="en-US" altLang="zh-CN" sz="2000" b="0" i="1">
                        <a:latin typeface="Cambria Math" panose="02040503050406030204" pitchFamily="18" charset="0"/>
                      </a:rPr>
                      <m:t>,</m:t>
                    </m:r>
                    <m:sSub>
                      <m:sSubPr>
                        <m:ctrlPr>
                          <a:rPr lang="en-US" altLang="zh-CN" sz="2000" b="0" i="1">
                            <a:latin typeface="Cambria Math" panose="02040503050406030204" pitchFamily="18" charset="0"/>
                          </a:rPr>
                        </m:ctrlPr>
                      </m:sSubPr>
                      <m:e>
                        <m:r>
                          <a:rPr lang="en-US" altLang="zh-CN" sz="2000" b="0" i="1">
                            <a:latin typeface="Cambria Math" panose="02040503050406030204" pitchFamily="18" charset="0"/>
                          </a:rPr>
                          <m:t>𝐴</m:t>
                        </m:r>
                      </m:e>
                      <m:sub>
                        <m:r>
                          <a:rPr lang="en-US" altLang="zh-CN" sz="2000" b="0" i="1">
                            <a:latin typeface="Cambria Math" panose="02040503050406030204" pitchFamily="18" charset="0"/>
                          </a:rPr>
                          <m:t>𝑡</m:t>
                        </m:r>
                      </m:sub>
                    </m:sSub>
                    <m:r>
                      <a:rPr lang="en-US" altLang="zh-CN" sz="2000" b="0" i="1">
                        <a:latin typeface="Cambria Math" panose="02040503050406030204" pitchFamily="18" charset="0"/>
                      </a:rPr>
                      <m:t>,</m:t>
                    </m:r>
                    <m:sSub>
                      <m:sSubPr>
                        <m:ctrlPr>
                          <a:rPr lang="en-US" altLang="zh-CN" sz="2000" b="0" i="1">
                            <a:latin typeface="Cambria Math" panose="02040503050406030204" pitchFamily="18" charset="0"/>
                          </a:rPr>
                        </m:ctrlPr>
                      </m:sSubPr>
                      <m:e>
                        <m:r>
                          <a:rPr lang="en-US" altLang="zh-CN" sz="2000" b="0" i="1">
                            <a:latin typeface="Cambria Math" panose="02040503050406030204" pitchFamily="18" charset="0"/>
                          </a:rPr>
                          <m:t>𝑅</m:t>
                        </m:r>
                      </m:e>
                      <m:sub>
                        <m:r>
                          <a:rPr lang="en-US" altLang="zh-CN" sz="2000" b="0" i="1">
                            <a:latin typeface="Cambria Math" panose="02040503050406030204" pitchFamily="18" charset="0"/>
                          </a:rPr>
                          <m:t>𝑡</m:t>
                        </m:r>
                      </m:sub>
                    </m:sSub>
                    <m:r>
                      <a:rPr lang="en-US" altLang="zh-CN" sz="2000" b="0" i="1">
                        <a:latin typeface="Cambria Math" panose="02040503050406030204" pitchFamily="18" charset="0"/>
                      </a:rPr>
                      <m:t>,</m:t>
                    </m:r>
                    <m:sSub>
                      <m:sSubPr>
                        <m:ctrlPr>
                          <a:rPr lang="en-US" altLang="zh-CN" sz="2000" b="0" i="1">
                            <a:latin typeface="Cambria Math" panose="02040503050406030204" pitchFamily="18" charset="0"/>
                          </a:rPr>
                        </m:ctrlPr>
                      </m:sSubPr>
                      <m:e>
                        <m:r>
                          <a:rPr lang="en-US" altLang="zh-CN" sz="2000" b="0" i="1">
                            <a:latin typeface="Cambria Math" panose="02040503050406030204" pitchFamily="18" charset="0"/>
                          </a:rPr>
                          <m:t>𝑆</m:t>
                        </m:r>
                      </m:e>
                      <m:sub>
                        <m:r>
                          <a:rPr lang="en-US" altLang="zh-CN" sz="2000" b="0" i="1">
                            <a:latin typeface="Cambria Math" panose="02040503050406030204" pitchFamily="18" charset="0"/>
                          </a:rPr>
                          <m:t>𝑡</m:t>
                        </m:r>
                        <m:r>
                          <a:rPr lang="en-US" altLang="zh-CN" sz="2000" b="0" i="1">
                            <a:latin typeface="Cambria Math" panose="02040503050406030204" pitchFamily="18" charset="0"/>
                          </a:rPr>
                          <m:t>+1</m:t>
                        </m:r>
                      </m:sub>
                    </m:sSub>
                    <m:r>
                      <a:rPr lang="en-US" altLang="zh-CN" sz="2000" b="0" i="1">
                        <a:latin typeface="Cambria Math" panose="02040503050406030204" pitchFamily="18" charset="0"/>
                      </a:rPr>
                      <m:t>)</m:t>
                    </m:r>
                  </m:oMath>
                </a14:m>
                <a:r>
                  <a:rPr lang="zh-CN" altLang="en-US" sz="2000"/>
                  <a:t>存入回放缓存中，然后从该缓存中均匀采样小批量样本用于 </a:t>
                </a:r>
                <a:r>
                  <a:rPr lang="en-US" altLang="zh-CN" sz="2000"/>
                  <a:t>Q-Learning </a:t>
                </a:r>
                <a:r>
                  <a:rPr lang="zh-CN" altLang="en-US" sz="2000"/>
                  <a:t>更新。</a:t>
                </a:r>
                <a:endParaRPr lang="en-US" altLang="zh-CN" sz="2000"/>
              </a:p>
              <a:p>
                <a:endParaRPr lang="en-US" altLang="zh-CN" sz="2000"/>
              </a:p>
              <a:p>
                <a:r>
                  <a:rPr lang="zh-CN" altLang="en-US" sz="2000"/>
                  <a:t>目标网络：作为一个独立的网络，用来代替所需的 </a:t>
                </a:r>
                <a:r>
                  <a:rPr lang="en-US" altLang="zh-CN" sz="2000"/>
                  <a:t>Q </a:t>
                </a:r>
                <a:r>
                  <a:rPr lang="zh-CN" altLang="en-US" sz="2000"/>
                  <a:t>网络来生成 </a:t>
                </a:r>
                <a:r>
                  <a:rPr lang="en-US" altLang="zh-CN" sz="2000"/>
                  <a:t>Q-Learning </a:t>
                </a:r>
                <a:r>
                  <a:rPr lang="zh-CN" altLang="en-US" sz="2000"/>
                  <a:t>的目标，进一步提高神经网络的稳定性。此外，目标网络每 </a:t>
                </a:r>
                <a:r>
                  <a:rPr lang="en-US" altLang="zh-CN" sz="2000"/>
                  <a:t>C </a:t>
                </a:r>
                <a:r>
                  <a:rPr lang="zh-CN" altLang="en-US" sz="2000"/>
                  <a:t>步将通过直接复制（硬更新）或者指数衰减平均（软更新）的方式与主 </a:t>
                </a:r>
                <a:r>
                  <a:rPr lang="en-US" altLang="zh-CN" sz="2000"/>
                  <a:t>Q </a:t>
                </a:r>
                <a:r>
                  <a:rPr lang="zh-CN" altLang="en-US" sz="2000"/>
                  <a:t>网络同步。</a:t>
                </a:r>
              </a:p>
            </p:txBody>
          </p:sp>
        </mc:Choice>
        <mc:Fallback>
          <p:sp>
            <p:nvSpPr>
              <p:cNvPr id="3" name="内容占位符 2">
                <a:extLst>
                  <a:ext uri="{FF2B5EF4-FFF2-40B4-BE49-F238E27FC236}">
                    <a16:creationId xmlns:a16="http://schemas.microsoft.com/office/drawing/2014/main" id="{E5F79D98-E1FB-3B69-D7AB-CE41657C3E97}"/>
                  </a:ext>
                </a:extLst>
              </p:cNvPr>
              <p:cNvSpPr>
                <a:spLocks noGrp="1" noRot="1" noChangeAspect="1" noMove="1" noResize="1" noEditPoints="1" noAdjustHandles="1" noChangeArrowheads="1" noChangeShapeType="1" noTextEdit="1"/>
              </p:cNvSpPr>
              <p:nvPr>
                <p:ph idx="1"/>
              </p:nvPr>
            </p:nvSpPr>
            <p:spPr>
              <a:xfrm>
                <a:off x="643467" y="1782981"/>
                <a:ext cx="10905066" cy="4393982"/>
              </a:xfrm>
              <a:blipFill>
                <a:blip r:embed="rId2"/>
                <a:stretch>
                  <a:fillRect l="-503" t="-1387" r="-447"/>
                </a:stretch>
              </a:blipFill>
            </p:spPr>
            <p:txBody>
              <a:bodyPr/>
              <a:lstStyle/>
              <a:p>
                <a:r>
                  <a:rPr lang="zh-CN" altLang="en-US">
                    <a:noFill/>
                  </a:rPr>
                  <a:t> </a:t>
                </a:r>
              </a:p>
            </p:txBody>
          </p:sp>
        </mc:Fallback>
      </mc:AlternateContent>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74218263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902</TotalTime>
  <Words>1700</Words>
  <Application>Microsoft Office PowerPoint</Application>
  <PresentationFormat>宽屏</PresentationFormat>
  <Paragraphs>126</Paragraphs>
  <Slides>33</Slides>
  <Notes>0</Notes>
  <HiddenSlides>0</HiddenSlides>
  <MMClips>4</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33</vt:i4>
      </vt:variant>
    </vt:vector>
  </HeadingPairs>
  <TitlesOfParts>
    <vt:vector size="40" baseType="lpstr">
      <vt:lpstr>-apple-system</vt:lpstr>
      <vt:lpstr>Helvetica Neue</vt:lpstr>
      <vt:lpstr>等线</vt:lpstr>
      <vt:lpstr>等线 Light</vt:lpstr>
      <vt:lpstr>Arial</vt:lpstr>
      <vt:lpstr>Cambria Math</vt:lpstr>
      <vt:lpstr>Office 主题​​</vt:lpstr>
      <vt:lpstr>Playing Flappy Bird with DQN</vt:lpstr>
      <vt:lpstr>Content </vt:lpstr>
      <vt:lpstr>开题回顾</vt:lpstr>
      <vt:lpstr>Flappy Bird</vt:lpstr>
      <vt:lpstr>算法调研</vt:lpstr>
      <vt:lpstr>Q-learning &amp; DQN简介</vt:lpstr>
      <vt:lpstr>Q-learning</vt:lpstr>
      <vt:lpstr>深度学习: 价值函数逼近</vt:lpstr>
      <vt:lpstr>DQN的关键技术</vt:lpstr>
      <vt:lpstr>DQN的效果</vt:lpstr>
      <vt:lpstr> 评价标准-reward</vt:lpstr>
      <vt:lpstr>算法尝试——DQN</vt:lpstr>
      <vt:lpstr>实践效果</vt:lpstr>
      <vt:lpstr>算法尝试——Double DQN</vt:lpstr>
      <vt:lpstr>Double DQN的改进思路</vt:lpstr>
      <vt:lpstr>学习目标的改进</vt:lpstr>
      <vt:lpstr>代码修改</vt:lpstr>
      <vt:lpstr>算法尝试——Dueling DQN</vt:lpstr>
      <vt:lpstr>Dueling DQN的改进思路</vt:lpstr>
      <vt:lpstr>代码修改</vt:lpstr>
      <vt:lpstr>实践效果</vt:lpstr>
      <vt:lpstr>直观展示——Dueling+Double DQN</vt:lpstr>
      <vt:lpstr>直观展示——Dueling+Double DQN</vt:lpstr>
      <vt:lpstr>直观展示——Dueling+Double DQN</vt:lpstr>
      <vt:lpstr>直观展示——Dueling+Double DQN</vt:lpstr>
      <vt:lpstr>超参数调整——学习率</vt:lpstr>
      <vt:lpstr>奇怪的事情发生了1</vt:lpstr>
      <vt:lpstr>奇怪的事情发生了2</vt:lpstr>
      <vt:lpstr>一些解释</vt:lpstr>
      <vt:lpstr>分段线性（常值）学习率</vt:lpstr>
      <vt:lpstr>指数衰减学习率 lr = lr*ratio</vt:lpstr>
      <vt:lpstr>演示视频</vt:lpstr>
      <vt:lpstr>参考文献</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DRL In Flappy Bird</dc:title>
  <dc:creator>许 一先</dc:creator>
  <cp:lastModifiedBy>王 田雨</cp:lastModifiedBy>
  <cp:revision>39</cp:revision>
  <dcterms:created xsi:type="dcterms:W3CDTF">2022-06-04T15:05:07Z</dcterms:created>
  <dcterms:modified xsi:type="dcterms:W3CDTF">2022-06-09T03:56:29Z</dcterms:modified>
</cp:coreProperties>
</file>